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57" r:id="rId2"/>
    <p:sldId id="349" r:id="rId3"/>
    <p:sldId id="350" r:id="rId4"/>
    <p:sldId id="358" r:id="rId5"/>
    <p:sldId id="347" r:id="rId6"/>
    <p:sldId id="351" r:id="rId7"/>
    <p:sldId id="352" r:id="rId8"/>
    <p:sldId id="353" r:id="rId9"/>
    <p:sldId id="355" r:id="rId10"/>
    <p:sldId id="354" r:id="rId11"/>
    <p:sldId id="356" r:id="rId12"/>
    <p:sldId id="312" r:id="rId13"/>
    <p:sldId id="313" r:id="rId14"/>
    <p:sldId id="314" r:id="rId15"/>
    <p:sldId id="315" r:id="rId16"/>
    <p:sldId id="344" r:id="rId17"/>
    <p:sldId id="331" r:id="rId18"/>
    <p:sldId id="316" r:id="rId19"/>
    <p:sldId id="332" r:id="rId20"/>
    <p:sldId id="333" r:id="rId21"/>
    <p:sldId id="318" r:id="rId22"/>
    <p:sldId id="319" r:id="rId23"/>
    <p:sldId id="359" r:id="rId24"/>
    <p:sldId id="320" r:id="rId25"/>
    <p:sldId id="337" r:id="rId26"/>
    <p:sldId id="338" r:id="rId27"/>
    <p:sldId id="339" r:id="rId28"/>
    <p:sldId id="324" r:id="rId29"/>
    <p:sldId id="340" r:id="rId30"/>
    <p:sldId id="341" r:id="rId31"/>
    <p:sldId id="342" r:id="rId32"/>
    <p:sldId id="267" r:id="rId33"/>
  </p:sldIdLst>
  <p:sldSz cx="12192000" cy="6858000"/>
  <p:notesSz cx="9906000" cy="67945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96600"/>
    <a:srgbClr val="FFFF66"/>
    <a:srgbClr val="FFFFCC"/>
    <a:srgbClr val="FF99CC"/>
    <a:srgbClr val="D6009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>
      <p:cViewPr varScale="1">
        <p:scale>
          <a:sx n="99" d="100"/>
          <a:sy n="99" d="100"/>
        </p:scale>
        <p:origin x="84" y="2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11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9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10225" y="0"/>
            <a:ext cx="42941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3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3188"/>
            <a:ext cx="429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3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10225" y="6453188"/>
            <a:ext cx="42941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7D67235-1A55-4970-946C-37BF740C63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1953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9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10225" y="0"/>
            <a:ext cx="42941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689225" y="509588"/>
            <a:ext cx="4527550" cy="25479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3227388"/>
            <a:ext cx="79248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3188"/>
            <a:ext cx="429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10225" y="6453188"/>
            <a:ext cx="42941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5D0AA41-0A3C-4199-A718-60680982A7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85008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CD8E764-8A0C-4058-B812-4E2442157826}" type="slidenum"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2</a:t>
            </a:fld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9588"/>
            <a:ext cx="4527550" cy="2547937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Ask them!</a:t>
            </a:r>
          </a:p>
        </p:txBody>
      </p:sp>
    </p:spTree>
    <p:extLst>
      <p:ext uri="{BB962C8B-B14F-4D97-AF65-F5344CB8AC3E}">
        <p14:creationId xmlns:p14="http://schemas.microsoft.com/office/powerpoint/2010/main" val="2638621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051C30A-7FA9-4337-A168-F337577F6BE5}" type="slidenum">
              <a:rPr lang="en-US" altLang="en-US"/>
              <a:pPr eaLnBrk="1" hangingPunct="1"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9588"/>
            <a:ext cx="4527550" cy="2547937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875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E2347BB-6A9F-41CE-9B0C-907F97236835}" type="slidenum">
              <a:rPr lang="en-US" altLang="en-US"/>
              <a:pPr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9588"/>
            <a:ext cx="4527550" cy="2547937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012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EF429C5-50A0-47BC-8635-D31E4BC56528}" type="slidenum">
              <a:rPr lang="en-US" altLang="en-US"/>
              <a:pPr eaLnBrk="1" hangingPunct="1"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9588"/>
            <a:ext cx="4527550" cy="2547937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009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834F6DC-FE7F-4083-AB7C-ED13D8D00943}" type="slidenum">
              <a:rPr lang="en-US" altLang="en-US"/>
              <a:pPr eaLnBrk="1" hangingPunct="1"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9588"/>
            <a:ext cx="4527550" cy="2547937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894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79E258A-80A2-43CB-B72F-90258844DB64}" type="slidenum">
              <a:rPr lang="en-US" altLang="en-US"/>
              <a:pPr eaLnBrk="1" hangingPunct="1"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9588"/>
            <a:ext cx="4527550" cy="2547937"/>
          </a:xfrm>
          <a:solidFill>
            <a:srgbClr val="FFFFFF"/>
          </a:solidFill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010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8B5DA53-78BA-495A-A610-08BF3AC4FCF7}" type="slidenum">
              <a:rPr lang="en-US" altLang="en-US"/>
              <a:pPr eaLnBrk="1" hangingPunct="1"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9588"/>
            <a:ext cx="4527550" cy="2547937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935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7AC616F-C1A0-44FE-84E5-48E06E1B3DD2}" type="slidenum">
              <a:rPr lang="en-US" altLang="en-US"/>
              <a:pPr eaLnBrk="1" hangingPunct="1"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9588"/>
            <a:ext cx="4527550" cy="2547937"/>
          </a:xfrm>
          <a:solidFill>
            <a:srgbClr val="FFFFFF"/>
          </a:solidFill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752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1D849D1-A4D7-4FEC-8DDC-A3480427296D}" type="slidenum">
              <a:rPr lang="en-US" altLang="en-US"/>
              <a:pPr eaLnBrk="1" hangingPunct="1"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9588"/>
            <a:ext cx="4527550" cy="2547937"/>
          </a:xfrm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023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F815C3A-5B27-4F2D-8962-123002EEE6FA}" type="slidenum">
              <a:rPr lang="en-US" altLang="en-US"/>
              <a:pPr eaLnBrk="1" hangingPunct="1"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9588"/>
            <a:ext cx="4527550" cy="2547937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160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06DA907-4553-430C-953B-DAE3EA855FDC}" type="slidenum">
              <a:rPr lang="en-US" altLang="en-US"/>
              <a:pPr eaLnBrk="1" hangingPunct="1"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9588"/>
            <a:ext cx="4527550" cy="2547937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756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E74B623-39E6-4D82-8E2F-A59553DD1DB8}" type="slidenum"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3</a:t>
            </a:fld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9588"/>
            <a:ext cx="4527550" cy="2547937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896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06DA907-4553-430C-953B-DAE3EA855FDC}" type="slidenum">
              <a:rPr lang="en-US" altLang="en-US"/>
              <a:pPr eaLnBrk="1" hangingPunct="1"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9588"/>
            <a:ext cx="4527550" cy="2547937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461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C4B94D2-C888-4438-9E8D-8B5502C696CA}" type="slidenum">
              <a:rPr lang="en-US" altLang="en-US"/>
              <a:pPr eaLnBrk="1" hangingPunct="1"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9588"/>
            <a:ext cx="4527550" cy="2547937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801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875EC02-A099-431A-A871-D75CCEFA703E}" type="slidenum">
              <a:rPr lang="en-US" altLang="en-US"/>
              <a:pPr eaLnBrk="1" hangingPunct="1"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9588"/>
            <a:ext cx="4527550" cy="2547937"/>
          </a:xfrm>
          <a:solidFill>
            <a:srgbClr val="FFFFFF"/>
          </a:solidFill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419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E796AF-29CB-4BB1-959C-336C5657365A}" type="slidenum">
              <a:rPr lang="en-US" altLang="en-US"/>
              <a:pPr eaLnBrk="1" hangingPunct="1"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9588"/>
            <a:ext cx="4527550" cy="2547937"/>
          </a:xfrm>
          <a:solidFill>
            <a:srgbClr val="FFFFFF"/>
          </a:solidFill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230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D3E396D-6F6D-4614-B2A4-746E4A833916}" type="slidenum">
              <a:rPr lang="en-US" altLang="en-US"/>
              <a:pPr eaLnBrk="1" hangingPunct="1"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9588"/>
            <a:ext cx="4527550" cy="2547937"/>
          </a:xfrm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030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DAC6D8-DF95-493E-9156-C576E82608C1}" type="slidenum">
              <a:rPr lang="en-US" altLang="en-US"/>
              <a:pPr eaLnBrk="1" hangingPunct="1"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9588"/>
            <a:ext cx="4527550" cy="2547937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4816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3B77418-EE4F-4F6C-B0F5-9FCF42329A75}" type="slidenum">
              <a:rPr lang="en-US" altLang="en-US"/>
              <a:pPr eaLnBrk="1" hangingPunct="1"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9588"/>
            <a:ext cx="4527550" cy="2547937"/>
          </a:xfrm>
          <a:solidFill>
            <a:srgbClr val="FFFFFF"/>
          </a:solidFill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01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04D142D-080E-4654-9084-1D5FF944D08D}" type="slidenum">
              <a:rPr lang="en-US" altLang="en-US"/>
              <a:pPr eaLnBrk="1" hangingPunct="1"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9588"/>
            <a:ext cx="4527550" cy="2547937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234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BA6194B-DF5A-456B-B0F1-0830D934DFEC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9588"/>
            <a:ext cx="4527550" cy="2547937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90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67D18D0-EE5F-4CEF-A92D-284063109439}" type="slidenum"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6</a:t>
            </a:fld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9588"/>
            <a:ext cx="4527550" cy="2547937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759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BDF9C8-CB7B-4DE2-85DD-EC435CD5B6F8}" type="slidenum"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7</a:t>
            </a:fld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9588"/>
            <a:ext cx="4527550" cy="2547937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635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6ED2819-A33C-475C-93AE-699A9A737D76}" type="slidenum"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8</a:t>
            </a:fld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9588"/>
            <a:ext cx="4527550" cy="2547937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38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93EDFC-2D60-47F4-8B15-53B830D174B1}" type="slidenum"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9</a:t>
            </a:fld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9588"/>
            <a:ext cx="4527550" cy="2547937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787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398FE20-CFCC-4489-ADD1-820B5C08ABAA}" type="slidenum"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10</a:t>
            </a:fld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9588"/>
            <a:ext cx="4527550" cy="2547937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965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684D60A-B217-4F7D-9B80-FA0E1E1E7472}" type="slidenum"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11</a:t>
            </a:fld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9225" y="509588"/>
            <a:ext cx="4527550" cy="2547937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28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0547D9-4258-4A40-9DAD-0BAF0E9DA5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0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40D4E5-6570-45EA-BA9E-A5A33B1982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6159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6BE65A-D6ED-4B4E-A051-150EF99900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9505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BD9CF2-C490-4F08-A4F5-EFF4B9FCC9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04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DD3BB9-1168-4C75-8717-E17DD3FFE3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305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208E13-8D77-42EA-846E-8CF9D8C00E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8045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14D6DA-101C-4BD3-868A-10864BAF95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4194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D2909F-3A99-4D11-ACBE-E6A39B9480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2828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6FF6E3-58C8-4BD9-BCF8-79D6273830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7902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2EEE5C-52EB-4C22-BA95-ECFED0E973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9149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9AB8D3-7703-4C06-B3E4-24FDCD6AA0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9640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86E073-0F0C-4404-B453-20AE9F16CC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384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B370689-B811-492B-885D-E8F585EAB79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8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://images.google.com/imgres?imgurl=http://www.bradfitzpatrick.com/stock_illustration/images/cartoon_cats_001.gif&amp;imgrefurl=http://www.bradfitzpatrick.com/stock_illustration/cartoon_cats_001.htm&amp;h=180&amp;w=240&amp;sz=10&amp;hl=en&amp;start=1&amp;tbnid=YWOE70elGTu4EM:&amp;tbnh=83&amp;tbnw=110&amp;prev=/images?q%3Dcartoon%2Bcat%26svnum%3D10%26hl%3Den%26lr%3D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ages.google.com/imgres?imgurl=http://www.roadrunnerexterminating.com/images_bugs/ant_cartoon.gif&amp;imgrefurl=http://www.roadrunnerexterminating.com/pest_control.html&amp;h=200&amp;w=300&amp;sz=13&amp;hl=en&amp;start=5&amp;tbnid=4CM19DlIzrshJM:&amp;tbnh=77&amp;tbnw=116&amp;prev=/images?q%3Dcartoon%2Bant%26svnum%3D10%26hl%3Den%26lr%3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-2052972" y="38347"/>
            <a:ext cx="109728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Today’s lesson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452" y="1020222"/>
            <a:ext cx="6765652" cy="67288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dirty="0">
                <a:latin typeface="Arial Black" panose="020B0A04020102020204" pitchFamily="34" charset="0"/>
              </a:rPr>
              <a:t>Gravitational force and fields</a:t>
            </a:r>
          </a:p>
        </p:txBody>
      </p:sp>
      <p:pic>
        <p:nvPicPr>
          <p:cNvPr id="1026" name="Picture 2" descr="Image result for very fat cat">
            <a:extLst>
              <a:ext uri="{FF2B5EF4-FFF2-40B4-BE49-F238E27FC236}">
                <a16:creationId xmlns:a16="http://schemas.microsoft.com/office/drawing/2014/main" id="{9B7AA415-27D6-47DB-9185-6A12C6DBD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63443"/>
            <a:ext cx="4927476" cy="65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7" name="AutoShape 6"/>
          <p:cNvSpPr>
            <a:spLocks noChangeArrowheads="1"/>
          </p:cNvSpPr>
          <p:nvPr/>
        </p:nvSpPr>
        <p:spPr bwMode="auto">
          <a:xfrm>
            <a:off x="890886" y="2060848"/>
            <a:ext cx="5085084" cy="3104047"/>
          </a:xfrm>
          <a:prstGeom prst="wedgeRoundRectCallout">
            <a:avLst>
              <a:gd name="adj1" fmla="val 114924"/>
              <a:gd name="adj2" fmla="val -34992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/>
              <a:t>I’m not Fat !</a:t>
            </a:r>
          </a:p>
          <a:p>
            <a:pPr algn="ctr" eaLnBrk="1" hangingPunct="1"/>
            <a:r>
              <a:rPr lang="en-US" altLang="en-US" sz="2800" dirty="0"/>
              <a:t>I am a very attractive cat!</a:t>
            </a:r>
          </a:p>
          <a:p>
            <a:pPr algn="ctr" eaLnBrk="1" hangingPunct="1"/>
            <a:endParaRPr lang="en-US" altLang="en-US" sz="2800" dirty="0"/>
          </a:p>
          <a:p>
            <a:pPr algn="ctr" eaLnBrk="1" hangingPunct="1"/>
            <a:r>
              <a:rPr lang="en-US" altLang="en-US" sz="2800" dirty="0"/>
              <a:t>Feel my gravitational PULL!</a:t>
            </a:r>
          </a:p>
          <a:p>
            <a:pPr algn="ctr" eaLnBrk="1" hangingPunct="1"/>
            <a:endParaRPr lang="en-US" altLang="en-US" sz="2800" dirty="0"/>
          </a:p>
          <a:p>
            <a:pPr algn="ctr" eaLnBrk="1" hangingPunct="1"/>
            <a:r>
              <a:rPr lang="en-US" altLang="en-US" sz="2800" dirty="0"/>
              <a:t>You cant argue with Physics!</a:t>
            </a:r>
            <a:endParaRPr lang="en-GB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2396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Gravity</a:t>
            </a:r>
            <a:endParaRPr lang="en-GB" altLang="en-US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1920" y="1628800"/>
            <a:ext cx="109728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/>
              <a:t>	</a:t>
            </a:r>
            <a:endParaRPr lang="en-GB" altLang="en-US" dirty="0"/>
          </a:p>
        </p:txBody>
      </p:sp>
      <p:pic>
        <p:nvPicPr>
          <p:cNvPr id="12292" name="Picture 4" descr="ear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429000"/>
            <a:ext cx="1855788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93" name="Group 5"/>
          <p:cNvGrpSpPr>
            <a:grpSpLocks/>
          </p:cNvGrpSpPr>
          <p:nvPr/>
        </p:nvGrpSpPr>
        <p:grpSpPr bwMode="auto">
          <a:xfrm flipV="1">
            <a:off x="5486400" y="5029201"/>
            <a:ext cx="342900" cy="646113"/>
            <a:chOff x="12427" y="1987"/>
            <a:chExt cx="1080" cy="1980"/>
          </a:xfrm>
        </p:grpSpPr>
        <p:sp>
          <p:nvSpPr>
            <p:cNvPr id="12296" name="AutoShape 6"/>
            <p:cNvSpPr>
              <a:spLocks noChangeArrowheads="1"/>
            </p:cNvSpPr>
            <p:nvPr/>
          </p:nvSpPr>
          <p:spPr bwMode="auto">
            <a:xfrm>
              <a:off x="12607" y="1987"/>
              <a:ext cx="720" cy="720"/>
            </a:xfrm>
            <a:prstGeom prst="smileyFace">
              <a:avLst>
                <a:gd name="adj" fmla="val 4653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97" name="Line 7"/>
            <p:cNvSpPr>
              <a:spLocks noChangeShapeType="1"/>
            </p:cNvSpPr>
            <p:nvPr/>
          </p:nvSpPr>
          <p:spPr bwMode="auto">
            <a:xfrm>
              <a:off x="12967" y="2707"/>
              <a:ext cx="0" cy="72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298" name="Line 8"/>
            <p:cNvSpPr>
              <a:spLocks noChangeShapeType="1"/>
            </p:cNvSpPr>
            <p:nvPr/>
          </p:nvSpPr>
          <p:spPr bwMode="auto">
            <a:xfrm flipH="1">
              <a:off x="12607" y="3427"/>
              <a:ext cx="360" cy="54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299" name="Line 9"/>
            <p:cNvSpPr>
              <a:spLocks noChangeShapeType="1"/>
            </p:cNvSpPr>
            <p:nvPr/>
          </p:nvSpPr>
          <p:spPr bwMode="auto">
            <a:xfrm>
              <a:off x="12967" y="3427"/>
              <a:ext cx="360" cy="54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300" name="Line 10"/>
            <p:cNvSpPr>
              <a:spLocks noChangeShapeType="1"/>
            </p:cNvSpPr>
            <p:nvPr/>
          </p:nvSpPr>
          <p:spPr bwMode="auto">
            <a:xfrm flipV="1">
              <a:off x="12967" y="2707"/>
              <a:ext cx="540" cy="18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301" name="Line 11"/>
            <p:cNvSpPr>
              <a:spLocks noChangeShapeType="1"/>
            </p:cNvSpPr>
            <p:nvPr/>
          </p:nvSpPr>
          <p:spPr bwMode="auto">
            <a:xfrm flipH="1" flipV="1">
              <a:off x="12427" y="2707"/>
              <a:ext cx="540" cy="18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2294" name="AutoShape 12"/>
          <p:cNvSpPr>
            <a:spLocks noChangeArrowheads="1"/>
          </p:cNvSpPr>
          <p:nvPr/>
        </p:nvSpPr>
        <p:spPr bwMode="auto">
          <a:xfrm>
            <a:off x="2166938" y="1428750"/>
            <a:ext cx="3048000" cy="1785938"/>
          </a:xfrm>
          <a:prstGeom prst="wedgeRoundRectCallout">
            <a:avLst>
              <a:gd name="adj1" fmla="val -121786"/>
              <a:gd name="adj2" fmla="val -90645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l-PL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force of gravity has a special name. Do you know what it is?</a:t>
            </a:r>
            <a:endParaRPr lang="en-GB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5" name="Line 13"/>
          <p:cNvSpPr>
            <a:spLocks noChangeShapeType="1"/>
          </p:cNvSpPr>
          <p:nvPr/>
        </p:nvSpPr>
        <p:spPr bwMode="auto">
          <a:xfrm flipV="1">
            <a:off x="5638800" y="4495800"/>
            <a:ext cx="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" name="Cloud Callout 1"/>
          <p:cNvSpPr/>
          <p:nvPr/>
        </p:nvSpPr>
        <p:spPr>
          <a:xfrm>
            <a:off x="6486096" y="3214688"/>
            <a:ext cx="3888432" cy="2606354"/>
          </a:xfrm>
          <a:prstGeom prst="cloudCallout">
            <a:avLst>
              <a:gd name="adj1" fmla="val -60922"/>
              <a:gd name="adj2" fmla="val 364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>
                <a:solidFill>
                  <a:schemeClr val="tx1"/>
                </a:solidFill>
              </a:rPr>
              <a:t>George?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Gravity</a:t>
            </a:r>
            <a:endParaRPr lang="en-GB" altLang="en-US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/>
              <a:t>	The </a:t>
            </a:r>
            <a:r>
              <a:rPr lang="en-US" altLang="en-US">
                <a:solidFill>
                  <a:srgbClr val="0000FF"/>
                </a:solidFill>
              </a:rPr>
              <a:t>force</a:t>
            </a:r>
            <a:r>
              <a:rPr lang="en-US" altLang="en-US"/>
              <a:t> of gravity on something is called its </a:t>
            </a:r>
            <a:r>
              <a:rPr lang="en-US" altLang="en-US" u="sng">
                <a:solidFill>
                  <a:srgbClr val="0000FF"/>
                </a:solidFill>
              </a:rPr>
              <a:t>weight</a:t>
            </a:r>
            <a:r>
              <a:rPr lang="en-US" altLang="en-US"/>
              <a:t>. Because it is a </a:t>
            </a:r>
            <a:r>
              <a:rPr lang="en-US" altLang="en-US">
                <a:solidFill>
                  <a:srgbClr val="0000FF"/>
                </a:solidFill>
              </a:rPr>
              <a:t>force</a:t>
            </a:r>
            <a:r>
              <a:rPr lang="en-US" altLang="en-US"/>
              <a:t> it is measured in </a:t>
            </a:r>
            <a:r>
              <a:rPr lang="en-US" altLang="en-US">
                <a:solidFill>
                  <a:srgbClr val="0000FF"/>
                </a:solidFill>
              </a:rPr>
              <a:t>Newtons</a:t>
            </a:r>
            <a:r>
              <a:rPr lang="en-US" altLang="en-US"/>
              <a:t>.</a:t>
            </a:r>
            <a:endParaRPr lang="en-GB" altLang="en-US"/>
          </a:p>
        </p:txBody>
      </p:sp>
      <p:pic>
        <p:nvPicPr>
          <p:cNvPr id="13316" name="Picture 4" descr="ear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419601"/>
            <a:ext cx="6070600" cy="550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17" name="Group 5"/>
          <p:cNvGrpSpPr>
            <a:grpSpLocks/>
          </p:cNvGrpSpPr>
          <p:nvPr/>
        </p:nvGrpSpPr>
        <p:grpSpPr bwMode="auto">
          <a:xfrm>
            <a:off x="6019800" y="3886201"/>
            <a:ext cx="457200" cy="874713"/>
            <a:chOff x="12427" y="1987"/>
            <a:chExt cx="1080" cy="1980"/>
          </a:xfrm>
        </p:grpSpPr>
        <p:sp>
          <p:nvSpPr>
            <p:cNvPr id="13320" name="AutoShape 6"/>
            <p:cNvSpPr>
              <a:spLocks noChangeArrowheads="1"/>
            </p:cNvSpPr>
            <p:nvPr/>
          </p:nvSpPr>
          <p:spPr bwMode="auto">
            <a:xfrm>
              <a:off x="12607" y="1987"/>
              <a:ext cx="720" cy="720"/>
            </a:xfrm>
            <a:prstGeom prst="smileyFace">
              <a:avLst>
                <a:gd name="adj" fmla="val 4653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21" name="Line 7"/>
            <p:cNvSpPr>
              <a:spLocks noChangeShapeType="1"/>
            </p:cNvSpPr>
            <p:nvPr/>
          </p:nvSpPr>
          <p:spPr bwMode="auto">
            <a:xfrm>
              <a:off x="12967" y="2707"/>
              <a:ext cx="0" cy="72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3322" name="Line 8"/>
            <p:cNvSpPr>
              <a:spLocks noChangeShapeType="1"/>
            </p:cNvSpPr>
            <p:nvPr/>
          </p:nvSpPr>
          <p:spPr bwMode="auto">
            <a:xfrm flipH="1">
              <a:off x="12607" y="3427"/>
              <a:ext cx="360" cy="54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3323" name="Line 9"/>
            <p:cNvSpPr>
              <a:spLocks noChangeShapeType="1"/>
            </p:cNvSpPr>
            <p:nvPr/>
          </p:nvSpPr>
          <p:spPr bwMode="auto">
            <a:xfrm>
              <a:off x="12967" y="3427"/>
              <a:ext cx="360" cy="54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3324" name="Line 10"/>
            <p:cNvSpPr>
              <a:spLocks noChangeShapeType="1"/>
            </p:cNvSpPr>
            <p:nvPr/>
          </p:nvSpPr>
          <p:spPr bwMode="auto">
            <a:xfrm flipV="1">
              <a:off x="12967" y="2707"/>
              <a:ext cx="540" cy="18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3325" name="Line 11"/>
            <p:cNvSpPr>
              <a:spLocks noChangeShapeType="1"/>
            </p:cNvSpPr>
            <p:nvPr/>
          </p:nvSpPr>
          <p:spPr bwMode="auto">
            <a:xfrm flipH="1" flipV="1">
              <a:off x="12427" y="2707"/>
              <a:ext cx="540" cy="18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3318" name="Line 12"/>
          <p:cNvSpPr>
            <a:spLocks noChangeShapeType="1"/>
          </p:cNvSpPr>
          <p:nvPr/>
        </p:nvSpPr>
        <p:spPr bwMode="auto">
          <a:xfrm>
            <a:off x="6248400" y="4495800"/>
            <a:ext cx="0" cy="1371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3319" name="Text Box 13"/>
          <p:cNvSpPr txBox="1">
            <a:spLocks noChangeArrowheads="1"/>
          </p:cNvSpPr>
          <p:nvPr/>
        </p:nvSpPr>
        <p:spPr bwMode="auto">
          <a:xfrm>
            <a:off x="6553200" y="5486400"/>
            <a:ext cx="1905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endParaRPr lang="en-GB" altLang="en-US" sz="36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Newton’s law of Gravitation</a:t>
            </a:r>
            <a:endParaRPr lang="en-US" altLang="en-US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" y="1600201"/>
            <a:ext cx="6456364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altLang="en-US" sz="2800" dirty="0"/>
              <a:t>	</a:t>
            </a:r>
            <a:r>
              <a:rPr lang="en-GB" altLang="en-US" sz="4000" dirty="0"/>
              <a:t>The force between masses was formulated (discovered?) by Isaac Newton in 1687</a:t>
            </a:r>
            <a:endParaRPr lang="en-US" altLang="en-US" sz="4000" dirty="0"/>
          </a:p>
        </p:txBody>
      </p:sp>
      <p:pic>
        <p:nvPicPr>
          <p:cNvPr id="14341" name="Picture 7" descr="newt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1350099"/>
            <a:ext cx="3914775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Gravitational Force and Field</a:t>
            </a:r>
            <a:endParaRPr lang="en-US" altLang="en-US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22447" y="1772816"/>
                <a:ext cx="10972800" cy="4525963"/>
              </a:xfrm>
            </p:spPr>
            <p:txBody>
              <a:bodyPr/>
              <a:lstStyle/>
              <a:p>
                <a:pPr eaLnBrk="1" hangingPunct="1">
                  <a:lnSpc>
                    <a:spcPct val="80000"/>
                  </a:lnSpc>
                  <a:buFontTx/>
                  <a:buNone/>
                </a:pPr>
                <a:r>
                  <a:rPr lang="en-GB" altLang="en-US" sz="2800" dirty="0"/>
                  <a:t>	Newton found that the force between two masses is proportional to the product of the two masses</a:t>
                </a:r>
              </a:p>
              <a:p>
                <a:pPr eaLnBrk="1" hangingPunct="1">
                  <a:lnSpc>
                    <a:spcPct val="80000"/>
                  </a:lnSpc>
                  <a:buFontTx/>
                  <a:buNone/>
                </a:pPr>
                <a:endParaRPr lang="en-GB" altLang="en-US" sz="2800" dirty="0"/>
              </a:p>
              <a:p>
                <a:pPr eaLnBrk="1" hangingPunct="1">
                  <a:lnSpc>
                    <a:spcPct val="8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3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AU" altLang="en-US" sz="3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∝</m:t>
                      </m:r>
                      <m:r>
                        <a:rPr lang="en-AU" altLang="en-US" sz="4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AU" altLang="en-US" sz="4000" i="1" baseline="-250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AU" altLang="en-US" sz="4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altLang="en-US" sz="4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AU" altLang="en-US" sz="4000" i="1" baseline="-250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altLang="en-US" sz="3600" dirty="0">
                  <a:solidFill>
                    <a:srgbClr val="0000FF"/>
                  </a:solidFill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80000"/>
                  </a:lnSpc>
                  <a:buFontTx/>
                  <a:buNone/>
                </a:pPr>
                <a:endParaRPr lang="en-GB" altLang="en-US" sz="3600" dirty="0">
                  <a:solidFill>
                    <a:srgbClr val="0000FF"/>
                  </a:solidFill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80000"/>
                  </a:lnSpc>
                  <a:buFontTx/>
                  <a:buNone/>
                </a:pPr>
                <a:r>
                  <a:rPr lang="en-GB" altLang="en-US" sz="2800" dirty="0">
                    <a:cs typeface="Arial" panose="020B0604020202020204" pitchFamily="34" charset="0"/>
                  </a:rPr>
                  <a:t>	and inversely proportional to the square of the distance (r) between the masses</a:t>
                </a:r>
              </a:p>
              <a:p>
                <a:pPr eaLnBrk="1" hangingPunct="1">
                  <a:lnSpc>
                    <a:spcPct val="8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4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𝐹</m:t>
                      </m:r>
                      <m:r>
                        <a:rPr lang="en-AU" altLang="en-US" sz="4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∝</m:t>
                      </m:r>
                      <m:f>
                        <m:fPr>
                          <m:ctrlPr>
                            <a:rPr lang="en-AU" altLang="en-US" sz="4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AU" altLang="en-US" sz="4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AU" altLang="en-US" sz="4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AU" altLang="en-US" sz="4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AU" altLang="en-US" sz="4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altLang="en-US" sz="28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36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2447" y="1772816"/>
                <a:ext cx="10972800" cy="4525963"/>
              </a:xfrm>
              <a:blipFill rotWithShape="0">
                <a:blip r:embed="rId3"/>
                <a:stretch>
                  <a:fillRect t="-336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774826" y="274638"/>
            <a:ext cx="8569325" cy="1143000"/>
          </a:xfrm>
        </p:spPr>
        <p:txBody>
          <a:bodyPr/>
          <a:lstStyle/>
          <a:p>
            <a:pPr eaLnBrk="1" hangingPunct="1"/>
            <a:r>
              <a:rPr lang="en-GB" altLang="en-US" sz="4000"/>
              <a:t>Newton’s law of universal gravitation</a:t>
            </a:r>
            <a:endParaRPr lang="en-US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90000"/>
                  </a:lnSpc>
                  <a:buFontTx/>
                  <a:buNone/>
                </a:pPr>
                <a:r>
                  <a:rPr lang="en-GB" altLang="en-US" sz="2800" dirty="0"/>
                  <a:t>	It follows that:</a:t>
                </a:r>
              </a:p>
              <a:p>
                <a:pPr eaLnBrk="1" hangingPunct="1">
                  <a:lnSpc>
                    <a:spcPct val="9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4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AU" altLang="en-US" sz="4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∝</m:t>
                      </m:r>
                      <m:f>
                        <m:fPr>
                          <m:ctrlPr>
                            <a:rPr lang="en-AU" altLang="en-US" sz="4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4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AU" altLang="en-US" sz="440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AU" altLang="en-US" sz="4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en-US" sz="4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AU" altLang="en-US" sz="440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AU" altLang="en-US" sz="4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altLang="en-US" sz="4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AU" altLang="en-US" sz="4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altLang="en-US" sz="2800" dirty="0"/>
              </a:p>
              <a:p>
                <a:pPr eaLnBrk="1" hangingPunct="1">
                  <a:lnSpc>
                    <a:spcPct val="90000"/>
                  </a:lnSpc>
                  <a:buFontTx/>
                  <a:buNone/>
                </a:pPr>
                <a:endParaRPr lang="en-GB" altLang="en-US" sz="2800" dirty="0"/>
              </a:p>
              <a:p>
                <a:pPr eaLnBrk="1" hangingPunct="1">
                  <a:lnSpc>
                    <a:spcPct val="90000"/>
                  </a:lnSpc>
                  <a:buFontTx/>
                  <a:buNone/>
                </a:pPr>
                <a:endParaRPr lang="en-GB" altLang="en-US" sz="2800" dirty="0"/>
              </a:p>
              <a:p>
                <a:pPr eaLnBrk="1" hangingPunct="1">
                  <a:lnSpc>
                    <a:spcPct val="9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4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AU" altLang="en-US" sz="4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altLang="en-US" sz="4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4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AU" altLang="en-US" sz="4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en-US" sz="4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AU" altLang="en-US" sz="440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AU" altLang="en-US" sz="4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en-US" sz="4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AU" altLang="en-US" sz="440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AU" altLang="en-US" sz="4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altLang="en-US" sz="4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AU" altLang="en-US" sz="4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altLang="en-US" sz="4400" dirty="0"/>
              </a:p>
            </p:txBody>
          </p:sp>
        </mc:Choice>
        <mc:Fallback xmlns="">
          <p:sp>
            <p:nvSpPr>
              <p:cNvPr id="163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 t="-24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847851" y="274638"/>
            <a:ext cx="8569325" cy="1143000"/>
          </a:xfrm>
        </p:spPr>
        <p:txBody>
          <a:bodyPr/>
          <a:lstStyle/>
          <a:p>
            <a:pPr eaLnBrk="1" hangingPunct="1"/>
            <a:r>
              <a:rPr lang="en-GB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Newton’s law of universal gravitation</a:t>
            </a:r>
            <a:endParaRPr lang="en-US" altLang="en-US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11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ctr" eaLnBrk="1" hangingPunct="1">
                  <a:lnSpc>
                    <a:spcPct val="90000"/>
                  </a:lnSpc>
                  <a:buFontTx/>
                  <a:buNone/>
                </a:pPr>
                <a:r>
                  <a:rPr lang="en-GB" altLang="en-US" sz="2800" dirty="0"/>
                  <a:t>	</a:t>
                </a:r>
                <a14:m>
                  <m:oMath xmlns:m="http://schemas.openxmlformats.org/officeDocument/2006/math">
                    <m:r>
                      <a:rPr lang="en-AU" altLang="en-US" sz="4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AU" altLang="en-US" sz="4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altLang="en-US" sz="4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altLang="en-US" sz="4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AU" altLang="en-US" sz="4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altLang="en-US" sz="4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AU" altLang="en-US" sz="4800" i="1" baseline="-25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AU" altLang="en-US" sz="4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altLang="en-US" sz="4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AU" altLang="en-US" sz="4800" i="1" baseline="-25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AU" altLang="en-US" sz="4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altLang="en-US" sz="4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AU" altLang="en-US" sz="4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GB" altLang="en-US" sz="4000" dirty="0"/>
              </a:p>
              <a:p>
                <a:pPr eaLnBrk="1" hangingPunct="1">
                  <a:buFontTx/>
                  <a:buNone/>
                </a:pPr>
                <a:endParaRPr lang="en-GB" altLang="en-US" sz="4000" baseline="30000" dirty="0">
                  <a:solidFill>
                    <a:srgbClr val="0000FF"/>
                  </a:solidFill>
                  <a:cs typeface="Arial" panose="020B0604020202020204" pitchFamily="34" charset="0"/>
                </a:endParaRPr>
              </a:p>
              <a:p>
                <a:pPr eaLnBrk="1" hangingPunct="1">
                  <a:buFontTx/>
                  <a:buNone/>
                </a:pPr>
                <a:r>
                  <a:rPr lang="en-GB" altLang="en-US" dirty="0">
                    <a:cs typeface="Arial" panose="020B0604020202020204" pitchFamily="34" charset="0"/>
                  </a:rPr>
                  <a:t>	The constant G is referred to as “Big G”</a:t>
                </a:r>
                <a:r>
                  <a:rPr lang="en-US" altLang="en-US" sz="1600" dirty="0">
                    <a:solidFill>
                      <a:srgbClr val="0000FF"/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altLang="en-US" dirty="0">
                    <a:cs typeface="Arial" panose="020B0604020202020204" pitchFamily="34" charset="0"/>
                  </a:rPr>
                  <a:t>and is equal to</a:t>
                </a:r>
              </a:p>
              <a:p>
                <a:pPr eaLnBrk="1" hangingPunct="1">
                  <a:buFontTx/>
                  <a:buNone/>
                </a:pPr>
                <a:r>
                  <a:rPr lang="en-US" altLang="en-US" dirty="0">
                    <a:cs typeface="Arial" panose="020B0604020202020204" pitchFamily="34" charset="0"/>
                  </a:rPr>
                  <a:t> </a:t>
                </a:r>
              </a:p>
              <a:p>
                <a:pPr eaLnBrk="1" hangingPunct="1">
                  <a:buFontTx/>
                  <a:buNone/>
                </a:pPr>
                <a:r>
                  <a:rPr lang="en-US" altLang="en-US" dirty="0">
                    <a:solidFill>
                      <a:srgbClr val="0000FF"/>
                    </a:solidFill>
                    <a:cs typeface="Arial" panose="020B0604020202020204" pitchFamily="34" charset="0"/>
                  </a:rPr>
                  <a:t>				      6.667 x 10</a:t>
                </a:r>
                <a:r>
                  <a:rPr lang="en-US" altLang="en-US" baseline="30000" dirty="0">
                    <a:solidFill>
                      <a:srgbClr val="0000FF"/>
                    </a:solidFill>
                    <a:cs typeface="Arial" panose="020B0604020202020204" pitchFamily="34" charset="0"/>
                  </a:rPr>
                  <a:t>-11</a:t>
                </a:r>
                <a:r>
                  <a:rPr lang="en-US" altLang="en-US" dirty="0">
                    <a:solidFill>
                      <a:srgbClr val="0000FF"/>
                    </a:solidFill>
                    <a:cs typeface="Arial" panose="020B0604020202020204" pitchFamily="34" charset="0"/>
                  </a:rPr>
                  <a:t> Nm</a:t>
                </a:r>
                <a:r>
                  <a:rPr lang="en-US" altLang="en-US" baseline="30000" dirty="0">
                    <a:solidFill>
                      <a:srgbClr val="0000FF"/>
                    </a:solidFill>
                    <a:cs typeface="Arial" panose="020B0604020202020204" pitchFamily="34" charset="0"/>
                  </a:rPr>
                  <a:t>2</a:t>
                </a:r>
                <a:r>
                  <a:rPr lang="en-US" altLang="en-US" dirty="0">
                    <a:solidFill>
                      <a:srgbClr val="0000FF"/>
                    </a:solidFill>
                    <a:cs typeface="Arial" panose="020B0604020202020204" pitchFamily="34" charset="0"/>
                  </a:rPr>
                  <a:t>kg</a:t>
                </a:r>
                <a:r>
                  <a:rPr lang="en-US" altLang="en-US" baseline="30000" dirty="0">
                    <a:solidFill>
                      <a:srgbClr val="0000FF"/>
                    </a:solidFill>
                    <a:cs typeface="Arial" panose="020B0604020202020204" pitchFamily="34" charset="0"/>
                  </a:rPr>
                  <a:t>-2</a:t>
                </a:r>
                <a:endParaRPr lang="el-GR" altLang="en-US" baseline="30000" dirty="0">
                  <a:solidFill>
                    <a:srgbClr val="0000FF"/>
                  </a:solidFill>
                  <a:cs typeface="Arial" panose="020B0604020202020204" pitchFamily="34" charset="0"/>
                </a:endParaRPr>
              </a:p>
              <a:p>
                <a:pPr eaLnBrk="1" hangingPunct="1">
                  <a:buFontTx/>
                  <a:buNone/>
                </a:pPr>
                <a:endParaRPr lang="el-GR" altLang="en-US" dirty="0">
                  <a:solidFill>
                    <a:srgbClr val="0000FF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4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8435" name="Content Placeholder 3" descr="general relativity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43251" y="0"/>
            <a:ext cx="5040313" cy="676910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7851" y="274638"/>
            <a:ext cx="8569325" cy="1143000"/>
          </a:xfrm>
        </p:spPr>
        <p:txBody>
          <a:bodyPr/>
          <a:lstStyle/>
          <a:p>
            <a:pPr eaLnBrk="1" hangingPunct="1"/>
            <a:r>
              <a:rPr lang="en-GB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Applies to point masses</a:t>
            </a:r>
            <a:endParaRPr lang="en-US" altLang="en-US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GB" altLang="en-US" sz="4000" baseline="30000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 eaLnBrk="1" hangingPunct="1">
              <a:buFontTx/>
              <a:buNone/>
            </a:pPr>
            <a:endParaRPr lang="el-GR" altLang="en-US" baseline="30000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 eaLnBrk="1" hangingPunct="1">
              <a:buFontTx/>
              <a:buNone/>
            </a:pPr>
            <a:endParaRPr lang="el-GR" altLang="en-US" dirty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pic>
        <p:nvPicPr>
          <p:cNvPr id="19461" name="Picture 5" descr="newtonsp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276600"/>
            <a:ext cx="44958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609600" y="3657601"/>
            <a:ext cx="32004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For large objects like the earth, r is the distance to the </a:t>
            </a:r>
            <a:r>
              <a:rPr lang="en-US" altLang="en-US" sz="1800" b="1" dirty="0" err="1">
                <a:solidFill>
                  <a:srgbClr val="FF0000"/>
                </a:solidFill>
              </a:rPr>
              <a:t>centre</a:t>
            </a:r>
            <a:r>
              <a:rPr lang="en-US" altLang="en-US" sz="1800" b="1" dirty="0">
                <a:solidFill>
                  <a:srgbClr val="FF0000"/>
                </a:solidFill>
              </a:rPr>
              <a:t> of mass</a:t>
            </a:r>
            <a:endParaRPr lang="en-GB" altLang="en-US" sz="1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511824" y="1600201"/>
                <a:ext cx="2942456" cy="9221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9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3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AU" altLang="en-US" sz="3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AU" altLang="en-US" sz="320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AU" altLang="en-US" sz="320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AU" altLang="en-US" sz="3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altLang="en-US" sz="3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AU" altLang="en-US" sz="3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altLang="en-US" sz="3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00201"/>
                <a:ext cx="2942456" cy="92211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Calculations using </a:t>
            </a:r>
            <a:r>
              <a:rPr lang="en-US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Newton’</a:t>
            </a:r>
            <a:r>
              <a:rPr lang="en-GB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s law</a:t>
            </a:r>
            <a:endParaRPr lang="en-US" altLang="en-US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GB" altLang="en-US" dirty="0"/>
              <a:t>	</a:t>
            </a:r>
            <a:r>
              <a:rPr lang="en-US" altLang="en-US" dirty="0"/>
              <a:t>What is the force of attraction between </a:t>
            </a:r>
            <a:r>
              <a:rPr lang="en-GB" altLang="en-US" dirty="0"/>
              <a:t>Louis</a:t>
            </a:r>
            <a:r>
              <a:rPr lang="en-US" altLang="en-US" dirty="0"/>
              <a:t> and </a:t>
            </a:r>
            <a:r>
              <a:rPr lang="en-GB" altLang="en-US" dirty="0"/>
              <a:t>Tadashi?</a:t>
            </a:r>
            <a:endParaRPr lang="en-US" altLang="en-US" dirty="0"/>
          </a:p>
        </p:txBody>
      </p:sp>
      <p:sp>
        <p:nvSpPr>
          <p:cNvPr id="14" name="Text Box 35"/>
          <p:cNvSpPr txBox="1">
            <a:spLocks noChangeArrowheads="1"/>
          </p:cNvSpPr>
          <p:nvPr/>
        </p:nvSpPr>
        <p:spPr bwMode="auto">
          <a:xfrm>
            <a:off x="8001125" y="4769548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2 m</a:t>
            </a:r>
            <a:endParaRPr lang="en-GB" altLang="en-US" sz="1800"/>
          </a:p>
        </p:txBody>
      </p:sp>
      <p:sp>
        <p:nvSpPr>
          <p:cNvPr id="15" name="Line 36"/>
          <p:cNvSpPr>
            <a:spLocks noChangeShapeType="1"/>
          </p:cNvSpPr>
          <p:nvPr/>
        </p:nvSpPr>
        <p:spPr bwMode="auto">
          <a:xfrm>
            <a:off x="8610725" y="4998147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" name="Line 37"/>
          <p:cNvSpPr>
            <a:spLocks noChangeShapeType="1"/>
          </p:cNvSpPr>
          <p:nvPr/>
        </p:nvSpPr>
        <p:spPr bwMode="auto">
          <a:xfrm flipH="1">
            <a:off x="7162925" y="4998147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7" name="Text Box 38"/>
          <p:cNvSpPr txBox="1">
            <a:spLocks noChangeArrowheads="1"/>
          </p:cNvSpPr>
          <p:nvPr/>
        </p:nvSpPr>
        <p:spPr bwMode="auto">
          <a:xfrm>
            <a:off x="6705725" y="6217348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/>
              <a:t>63kg ?</a:t>
            </a:r>
            <a:endParaRPr lang="en-GB" altLang="en-US" sz="1800" dirty="0"/>
          </a:p>
        </p:txBody>
      </p:sp>
      <p:sp>
        <p:nvSpPr>
          <p:cNvPr id="18" name="Text Box 39"/>
          <p:cNvSpPr txBox="1">
            <a:spLocks noChangeArrowheads="1"/>
          </p:cNvSpPr>
          <p:nvPr/>
        </p:nvSpPr>
        <p:spPr bwMode="auto">
          <a:xfrm>
            <a:off x="9753725" y="6217348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70kg ?</a:t>
            </a:r>
            <a:endParaRPr lang="en-GB" altLang="en-US" sz="1800"/>
          </a:p>
        </p:txBody>
      </p:sp>
      <p:pic>
        <p:nvPicPr>
          <p:cNvPr id="19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725" y="2554802"/>
            <a:ext cx="2821608" cy="406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000" y="3333306"/>
            <a:ext cx="23336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dirty="0"/>
              <a:t>Calculations using </a:t>
            </a:r>
            <a:r>
              <a:rPr lang="en-US" altLang="en-US" sz="4000" dirty="0"/>
              <a:t>Newton’</a:t>
            </a:r>
            <a:r>
              <a:rPr lang="en-GB" altLang="en-US" sz="4000" dirty="0"/>
              <a:t>s law</a:t>
            </a:r>
            <a:endParaRPr lang="en-US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19336" y="1503686"/>
                <a:ext cx="2942456" cy="9221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9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3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AU" altLang="en-US" sz="3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AU" altLang="en-US" sz="320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AU" altLang="en-US" sz="320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AU" altLang="en-US" sz="3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altLang="en-US" sz="3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AU" altLang="en-US" sz="3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altLang="en-US" sz="3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1503686"/>
                <a:ext cx="2942456" cy="92211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84621" y="2798669"/>
                <a:ext cx="4766941" cy="9778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9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3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AU" altLang="en-US" sz="3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altLang="en-US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6.67</m:t>
                          </m:r>
                          <m:r>
                            <a:rPr lang="en-AU" alt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AU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AU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−11</m:t>
                              </m:r>
                            </m:sup>
                          </m:sSup>
                          <m:r>
                            <a:rPr lang="en-AU" alt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alt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63 </m:t>
                          </m:r>
                          <m:r>
                            <a:rPr lang="en-AU" alt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alt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70 </m:t>
                          </m:r>
                        </m:num>
                        <m:den>
                          <m:sSup>
                            <m:sSupPr>
                              <m:ctrlPr>
                                <a:rPr lang="en-AU" altLang="en-US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AU" altLang="en-US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altLang="en-US" sz="32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21" y="2798669"/>
                <a:ext cx="4766941" cy="9778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79872" y="4646960"/>
                <a:ext cx="3655887" cy="5455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9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AU" alt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altLang="en-US" sz="32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AU" altLang="en-US" sz="32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altLang="en-US" sz="32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𝟑𝟓𝐱</m:t>
                      </m:r>
                      <m:sSup>
                        <m:sSupPr>
                          <m:ctrlPr>
                            <a:rPr lang="en-AU" alt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altLang="en-US" sz="3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AU" altLang="en-US" sz="3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altLang="en-US" sz="3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  <m:r>
                        <a:rPr lang="en-AU" altLang="en-US" sz="32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GB" alt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72" y="4646960"/>
                <a:ext cx="3655887" cy="5455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4245100" y="3261422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8" name="Text Box 35"/>
          <p:cNvSpPr txBox="1">
            <a:spLocks noChangeArrowheads="1"/>
          </p:cNvSpPr>
          <p:nvPr/>
        </p:nvSpPr>
        <p:spPr bwMode="auto">
          <a:xfrm>
            <a:off x="8001125" y="4769548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2 m</a:t>
            </a:r>
            <a:endParaRPr lang="en-GB" altLang="en-US" sz="1800"/>
          </a:p>
        </p:txBody>
      </p:sp>
      <p:sp>
        <p:nvSpPr>
          <p:cNvPr id="29" name="Line 36"/>
          <p:cNvSpPr>
            <a:spLocks noChangeShapeType="1"/>
          </p:cNvSpPr>
          <p:nvPr/>
        </p:nvSpPr>
        <p:spPr bwMode="auto">
          <a:xfrm>
            <a:off x="8610725" y="4998147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0" name="Line 37"/>
          <p:cNvSpPr>
            <a:spLocks noChangeShapeType="1"/>
          </p:cNvSpPr>
          <p:nvPr/>
        </p:nvSpPr>
        <p:spPr bwMode="auto">
          <a:xfrm flipH="1">
            <a:off x="7162925" y="4998147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1" name="Text Box 38"/>
          <p:cNvSpPr txBox="1">
            <a:spLocks noChangeArrowheads="1"/>
          </p:cNvSpPr>
          <p:nvPr/>
        </p:nvSpPr>
        <p:spPr bwMode="auto">
          <a:xfrm>
            <a:off x="6705725" y="6217348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/>
              <a:t>63kg ?</a:t>
            </a:r>
            <a:endParaRPr lang="en-GB" altLang="en-US" sz="1800" dirty="0"/>
          </a:p>
        </p:txBody>
      </p:sp>
      <p:sp>
        <p:nvSpPr>
          <p:cNvPr id="32" name="Text Box 39"/>
          <p:cNvSpPr txBox="1">
            <a:spLocks noChangeArrowheads="1"/>
          </p:cNvSpPr>
          <p:nvPr/>
        </p:nvSpPr>
        <p:spPr bwMode="auto">
          <a:xfrm>
            <a:off x="9753725" y="6217348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70kg ?</a:t>
            </a:r>
            <a:endParaRPr lang="en-GB" altLang="en-US" sz="1800"/>
          </a:p>
        </p:txBody>
      </p:sp>
      <p:pic>
        <p:nvPicPr>
          <p:cNvPr id="33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725" y="2554802"/>
            <a:ext cx="2821608" cy="406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000" y="3333306"/>
            <a:ext cx="23336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Gravity</a:t>
            </a:r>
            <a:endParaRPr lang="en-GB" altLang="en-US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80728"/>
            <a:ext cx="109728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/>
              <a:t>What is gravity?</a:t>
            </a:r>
            <a:endParaRPr lang="en-GB" altLang="en-US"/>
          </a:p>
        </p:txBody>
      </p:sp>
      <p:pic>
        <p:nvPicPr>
          <p:cNvPr id="2050" name="Picture 2" descr="Image result for gravity of the situation">
            <a:extLst>
              <a:ext uri="{FF2B5EF4-FFF2-40B4-BE49-F238E27FC236}">
                <a16:creationId xmlns:a16="http://schemas.microsoft.com/office/drawing/2014/main" id="{4270EBE0-A5E1-44CF-8547-8196ABAF1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60" y="203283"/>
            <a:ext cx="3855740" cy="645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49AA4-69BD-40AC-8581-AEF7B3D6F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74" y="1832413"/>
            <a:ext cx="4762500" cy="476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Force of gravity due to earth on </a:t>
            </a:r>
            <a:r>
              <a:rPr lang="en-GB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Louis</a:t>
            </a:r>
            <a:r>
              <a:rPr lang="en-US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?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1501775" y="2835275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2534" name="Text Box 10"/>
          <p:cNvSpPr txBox="1">
            <a:spLocks noChangeArrowheads="1"/>
          </p:cNvSpPr>
          <p:nvPr/>
        </p:nvSpPr>
        <p:spPr bwMode="auto">
          <a:xfrm>
            <a:off x="7607424" y="3559650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63kg ?</a:t>
            </a:r>
            <a:endParaRPr lang="en-GB" altLang="en-US" sz="1800"/>
          </a:p>
        </p:txBody>
      </p:sp>
      <p:pic>
        <p:nvPicPr>
          <p:cNvPr id="22537" name="Picture 15" descr="Earth_Western_Hemisphere_white_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4169249"/>
            <a:ext cx="2211388" cy="221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8" name="Line 16"/>
          <p:cNvSpPr>
            <a:spLocks noChangeShapeType="1"/>
          </p:cNvSpPr>
          <p:nvPr/>
        </p:nvSpPr>
        <p:spPr bwMode="auto">
          <a:xfrm>
            <a:off x="7378824" y="4169249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39" name="Text Box 17"/>
          <p:cNvSpPr txBox="1">
            <a:spLocks noChangeArrowheads="1"/>
          </p:cNvSpPr>
          <p:nvPr/>
        </p:nvSpPr>
        <p:spPr bwMode="auto">
          <a:xfrm>
            <a:off x="8217024" y="4474050"/>
            <a:ext cx="441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/>
              <a:t>r = 6.38 x10</a:t>
            </a:r>
            <a:r>
              <a:rPr lang="en-US" altLang="en-US" sz="1800" baseline="30000" dirty="0"/>
              <a:t>6</a:t>
            </a:r>
            <a:r>
              <a:rPr lang="en-US" altLang="en-US" sz="1800" dirty="0"/>
              <a:t> m, m = 5.97 x 10</a:t>
            </a:r>
            <a:r>
              <a:rPr lang="en-US" altLang="en-US" sz="1800" baseline="30000" dirty="0"/>
              <a:t>24</a:t>
            </a:r>
            <a:r>
              <a:rPr lang="en-US" altLang="en-US" sz="1800" dirty="0"/>
              <a:t> kg</a:t>
            </a:r>
            <a:endParaRPr lang="en-GB" altLang="en-US" sz="1800" dirty="0"/>
          </a:p>
        </p:txBody>
      </p:sp>
      <p:pic>
        <p:nvPicPr>
          <p:cNvPr id="14" name="Picture 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711" y="3671109"/>
            <a:ext cx="419713" cy="51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39788" y="1196753"/>
            <a:ext cx="10972800" cy="67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Tx/>
              <a:buNone/>
            </a:pPr>
            <a:r>
              <a:rPr lang="en-GB" altLang="en-US" kern="0" dirty="0"/>
              <a:t>	</a:t>
            </a:r>
            <a:r>
              <a:rPr lang="en-US" altLang="en-US" sz="2800" kern="0" dirty="0"/>
              <a:t>What is the force of attraction between </a:t>
            </a:r>
            <a:r>
              <a:rPr lang="en-GB" altLang="en-US" sz="2800" kern="0" dirty="0"/>
              <a:t>Louis</a:t>
            </a:r>
            <a:r>
              <a:rPr lang="en-US" altLang="en-US" sz="2800" kern="0" dirty="0"/>
              <a:t> and </a:t>
            </a:r>
            <a:r>
              <a:rPr lang="en-GB" altLang="en-US" sz="2800" kern="0" dirty="0"/>
              <a:t>the Earth?</a:t>
            </a:r>
            <a:endParaRPr lang="en-US" altLang="en-US" sz="2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0334" y="1877504"/>
                <a:ext cx="2942456" cy="9221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9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3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AU" altLang="en-US" sz="3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AU" altLang="en-US" sz="320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AU" altLang="en-US" sz="320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AU" altLang="en-US" sz="3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altLang="en-US" sz="3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AU" altLang="en-US" sz="3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altLang="en-US" sz="32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4" y="1877504"/>
                <a:ext cx="2942456" cy="92211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7389" y="3204607"/>
                <a:ext cx="6416445" cy="10602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9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3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AU" altLang="en-US" sz="3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altLang="en-US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6.67</m:t>
                          </m:r>
                          <m:r>
                            <a:rPr lang="en-AU" alt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AU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AU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−11</m:t>
                              </m:r>
                            </m:sup>
                          </m:sSup>
                          <m:r>
                            <a:rPr lang="en-AU" alt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alt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63 </m:t>
                          </m:r>
                          <m:r>
                            <a:rPr lang="en-AU" alt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alt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5.97</m:t>
                          </m:r>
                          <m:r>
                            <a:rPr lang="en-AU" alt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AU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AU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24</m:t>
                              </m:r>
                            </m:sup>
                          </m:sSup>
                          <m:r>
                            <a:rPr lang="en-AU" altLang="en-US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AU" altLang="en-US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(6.38</m:t>
                              </m:r>
                              <m:r>
                                <a:rPr lang="en-AU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AU" altLang="en-US" sz="3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altLang="en-US" sz="3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AU" altLang="en-US" sz="3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AU" alt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AU" altLang="en-US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altLang="en-US" sz="3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9" y="3204607"/>
                <a:ext cx="6416445" cy="106029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0" y="4612077"/>
                <a:ext cx="2942456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9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3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AU" altLang="en-US" sz="3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=616 </m:t>
                      </m:r>
                      <m:r>
                        <a:rPr lang="en-AU" altLang="en-US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altLang="en-US" sz="32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12077"/>
                <a:ext cx="2942456" cy="5355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Gravitational</a:t>
            </a:r>
            <a:r>
              <a:rPr lang="en-GB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 field</a:t>
            </a:r>
            <a:endParaRPr lang="en-US" altLang="en-US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dirty="0"/>
              <a:t>	An area or region where a </a:t>
            </a:r>
            <a:r>
              <a:rPr lang="en-US" altLang="en-US" dirty="0"/>
              <a:t>mass</a:t>
            </a:r>
            <a:r>
              <a:rPr lang="en-GB" altLang="en-US" dirty="0"/>
              <a:t> feels a </a:t>
            </a:r>
            <a:r>
              <a:rPr lang="en-US" altLang="en-US" dirty="0"/>
              <a:t>gravitational </a:t>
            </a:r>
            <a:r>
              <a:rPr lang="en-GB" altLang="en-US" dirty="0"/>
              <a:t>force is called a </a:t>
            </a:r>
            <a:r>
              <a:rPr lang="en-US" altLang="en-US" dirty="0">
                <a:solidFill>
                  <a:srgbClr val="0000FF"/>
                </a:solidFill>
              </a:rPr>
              <a:t>gravitational</a:t>
            </a:r>
            <a:r>
              <a:rPr lang="en-GB" altLang="en-US" dirty="0">
                <a:solidFill>
                  <a:srgbClr val="0000FF"/>
                </a:solidFill>
              </a:rPr>
              <a:t> field</a:t>
            </a:r>
            <a:r>
              <a:rPr lang="en-GB" altLang="en-US" dirty="0"/>
              <a:t>.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en-US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dirty="0"/>
              <a:t>	The </a:t>
            </a:r>
            <a:r>
              <a:rPr lang="en-US" altLang="en-US" dirty="0">
                <a:solidFill>
                  <a:srgbClr val="FF0000"/>
                </a:solidFill>
              </a:rPr>
              <a:t>gravitational</a:t>
            </a:r>
            <a:r>
              <a:rPr lang="en-GB" altLang="en-US" dirty="0">
                <a:solidFill>
                  <a:srgbClr val="FF0000"/>
                </a:solidFill>
              </a:rPr>
              <a:t> field strength </a:t>
            </a:r>
            <a:r>
              <a:rPr lang="en-GB" altLang="en-US" dirty="0"/>
              <a:t>at any point in space is </a:t>
            </a:r>
            <a:r>
              <a:rPr lang="en-GB" altLang="en-US" u="sng" dirty="0"/>
              <a:t>defined</a:t>
            </a:r>
            <a:r>
              <a:rPr lang="en-GB" altLang="en-US" dirty="0"/>
              <a:t> as the </a:t>
            </a:r>
            <a:r>
              <a:rPr lang="en-GB" altLang="en-US" dirty="0">
                <a:solidFill>
                  <a:srgbClr val="0000FF"/>
                </a:solidFill>
              </a:rPr>
              <a:t>force per unit </a:t>
            </a:r>
            <a:r>
              <a:rPr lang="en-US" altLang="en-US" dirty="0">
                <a:solidFill>
                  <a:srgbClr val="0000FF"/>
                </a:solidFill>
              </a:rPr>
              <a:t>mass</a:t>
            </a:r>
            <a:r>
              <a:rPr lang="en-GB" altLang="en-US" dirty="0"/>
              <a:t> (on a small </a:t>
            </a:r>
            <a:r>
              <a:rPr lang="en-US" altLang="en-US" dirty="0">
                <a:solidFill>
                  <a:srgbClr val="0000FF"/>
                </a:solidFill>
              </a:rPr>
              <a:t>test mass</a:t>
            </a:r>
            <a:r>
              <a:rPr lang="en-GB" altLang="en-US" dirty="0"/>
              <a:t>) at that point.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en-US" dirty="0"/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0000FF"/>
                </a:solidFill>
              </a:rPr>
              <a:t>g</a:t>
            </a:r>
            <a:r>
              <a:rPr lang="en-GB" altLang="en-US" dirty="0">
                <a:solidFill>
                  <a:srgbClr val="0000FF"/>
                </a:solidFill>
              </a:rPr>
              <a:t> = F/</a:t>
            </a:r>
            <a:r>
              <a:rPr lang="en-US" altLang="en-US" dirty="0">
                <a:solidFill>
                  <a:srgbClr val="0000FF"/>
                </a:solidFill>
              </a:rPr>
              <a:t>m</a:t>
            </a:r>
            <a:r>
              <a:rPr lang="en-GB" altLang="en-US" dirty="0">
                <a:solidFill>
                  <a:srgbClr val="0000FF"/>
                </a:solidFill>
              </a:rPr>
              <a:t> (in N.</a:t>
            </a:r>
            <a:r>
              <a:rPr lang="en-US" altLang="en-US" dirty="0">
                <a:solidFill>
                  <a:srgbClr val="0000FF"/>
                </a:solidFill>
              </a:rPr>
              <a:t>kg</a:t>
            </a:r>
            <a:r>
              <a:rPr lang="en-GB" altLang="en-US" baseline="30000" dirty="0">
                <a:solidFill>
                  <a:srgbClr val="0000FF"/>
                </a:solidFill>
              </a:rPr>
              <a:t>-1</a:t>
            </a:r>
            <a:r>
              <a:rPr lang="en-GB" altLang="en-US" dirty="0">
                <a:solidFill>
                  <a:srgbClr val="0000FF"/>
                </a:solidFill>
              </a:rPr>
              <a:t>)</a:t>
            </a:r>
            <a:endParaRPr lang="en-US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74638"/>
            <a:ext cx="8610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Gravitational</a:t>
            </a:r>
            <a:r>
              <a:rPr lang="en-GB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 field around a point </a:t>
            </a:r>
            <a:r>
              <a:rPr lang="en-US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mass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dirty="0"/>
              <a:t>	If we have two </a:t>
            </a:r>
            <a:r>
              <a:rPr lang="en-US" altLang="en-US" dirty="0"/>
              <a:t>masse</a:t>
            </a:r>
            <a:r>
              <a:rPr lang="en-GB" altLang="en-US" dirty="0"/>
              <a:t>s </a:t>
            </a:r>
            <a:r>
              <a:rPr lang="en-US" altLang="en-US" dirty="0"/>
              <a:t>m</a:t>
            </a:r>
            <a:r>
              <a:rPr lang="en-GB" altLang="en-US" baseline="-25000" dirty="0"/>
              <a:t>1</a:t>
            </a:r>
            <a:r>
              <a:rPr lang="en-GB" altLang="en-US" dirty="0"/>
              <a:t> and </a:t>
            </a:r>
            <a:r>
              <a:rPr lang="en-US" altLang="en-US" dirty="0"/>
              <a:t>m</a:t>
            </a:r>
            <a:r>
              <a:rPr lang="en-GB" altLang="en-US" baseline="-25000" dirty="0"/>
              <a:t>2</a:t>
            </a:r>
            <a:r>
              <a:rPr lang="en-GB" altLang="en-US" dirty="0"/>
              <a:t> distance r apart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en-US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en-US" baseline="300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en-US" baseline="300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en-US" baseline="300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sz="2400" dirty="0"/>
              <a:t>Looking at the weight force on </a:t>
            </a:r>
            <a:r>
              <a:rPr lang="en-US" altLang="en-US" sz="2400" dirty="0"/>
              <a:t>m</a:t>
            </a:r>
            <a:r>
              <a:rPr lang="en-GB" altLang="en-US" sz="2400" baseline="-25000" dirty="0"/>
              <a:t>2</a:t>
            </a:r>
            <a:r>
              <a:rPr lang="en-GB" altLang="en-US" sz="2400" dirty="0"/>
              <a:t> due to </a:t>
            </a:r>
            <a:r>
              <a:rPr lang="en-US" altLang="en-US" sz="2400" dirty="0"/>
              <a:t>m</a:t>
            </a:r>
            <a:r>
              <a:rPr lang="en-GB" altLang="en-US" sz="2400" baseline="-25000" dirty="0"/>
              <a:t>1</a:t>
            </a:r>
            <a:r>
              <a:rPr lang="en-GB" altLang="en-US" sz="2400" dirty="0"/>
              <a:t>,   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en-US" sz="2800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 dirty="0"/>
          </a:p>
        </p:txBody>
      </p:sp>
      <p:sp>
        <p:nvSpPr>
          <p:cNvPr id="24580" name="Oval 4"/>
          <p:cNvSpPr>
            <a:spLocks noChangeArrowheads="1"/>
          </p:cNvSpPr>
          <p:nvPr/>
        </p:nvSpPr>
        <p:spPr bwMode="auto">
          <a:xfrm>
            <a:off x="5015880" y="2708920"/>
            <a:ext cx="181596" cy="197792"/>
          </a:xfrm>
          <a:prstGeom prst="ellipse">
            <a:avLst/>
          </a:prstGeom>
          <a:solidFill>
            <a:srgbClr val="99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4581" name="Oval 5"/>
          <p:cNvSpPr>
            <a:spLocks noChangeArrowheads="1"/>
          </p:cNvSpPr>
          <p:nvPr/>
        </p:nvSpPr>
        <p:spPr bwMode="auto">
          <a:xfrm>
            <a:off x="7823003" y="2075086"/>
            <a:ext cx="1133870" cy="1021631"/>
          </a:xfrm>
          <a:prstGeom prst="ellipse">
            <a:avLst/>
          </a:prstGeom>
          <a:solidFill>
            <a:srgbClr val="99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4582" name="Text Box 12"/>
          <p:cNvSpPr txBox="1">
            <a:spLocks noChangeArrowheads="1"/>
          </p:cNvSpPr>
          <p:nvPr/>
        </p:nvSpPr>
        <p:spPr bwMode="auto">
          <a:xfrm>
            <a:off x="4916489" y="2997201"/>
            <a:ext cx="669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/>
              <a:t>m</a:t>
            </a:r>
            <a:r>
              <a:rPr lang="en-GB" altLang="en-US" sz="1800" baseline="-25000" dirty="0"/>
              <a:t>2</a:t>
            </a:r>
            <a:endParaRPr lang="en-US" altLang="en-US" sz="1800" baseline="-25000" dirty="0"/>
          </a:p>
        </p:txBody>
      </p:sp>
      <p:sp>
        <p:nvSpPr>
          <p:cNvPr id="24583" name="Text Box 13"/>
          <p:cNvSpPr txBox="1">
            <a:spLocks noChangeArrowheads="1"/>
          </p:cNvSpPr>
          <p:nvPr/>
        </p:nvSpPr>
        <p:spPr bwMode="auto">
          <a:xfrm>
            <a:off x="8183564" y="3074988"/>
            <a:ext cx="669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/>
              <a:t>m</a:t>
            </a:r>
            <a:r>
              <a:rPr lang="en-GB" altLang="en-US" sz="1800" baseline="-25000" dirty="0"/>
              <a:t>1</a:t>
            </a:r>
            <a:endParaRPr lang="en-US" altLang="en-US" sz="18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63514" y="2441802"/>
                <a:ext cx="2942456" cy="9221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9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3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AU" altLang="en-US" sz="3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AU" altLang="en-US" sz="320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AU" altLang="en-US" sz="320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AU" altLang="en-US" sz="3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altLang="en-US" sz="3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AU" altLang="en-US" sz="3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altLang="en-US" sz="3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14" y="2441802"/>
                <a:ext cx="2942456" cy="92211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712336" y="3600451"/>
                <a:ext cx="2942456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9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3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AU" altLang="en-US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altLang="en-US" sz="3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AU" altLang="en-US" sz="3200" b="0" i="1" baseline="-250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AU" altLang="en-US" sz="3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altLang="en-US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altLang="en-US" sz="3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336" y="3600451"/>
                <a:ext cx="2942456" cy="5355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63514" y="4775540"/>
                <a:ext cx="4364334" cy="13653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altLang="en-US" sz="3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AU" altLang="en-US" sz="320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AU" altLang="en-US" sz="320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AU" altLang="en-US" sz="3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altLang="en-US" sz="3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AU" altLang="en-US" sz="3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AU" altLang="en-US" sz="32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altLang="en-US" sz="3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AU" altLang="en-US" sz="3200" b="0" i="1" baseline="-250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AU" altLang="en-US" sz="3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altLang="en-US" sz="3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altLang="en-US" sz="3200" dirty="0"/>
              </a:p>
              <a:p>
                <a:pPr eaLnBrk="1" hangingPunct="1">
                  <a:lnSpc>
                    <a:spcPct val="90000"/>
                  </a:lnSpc>
                  <a:buFontTx/>
                  <a:buNone/>
                </a:pPr>
                <a:endParaRPr lang="en-GB" altLang="en-US" sz="3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14" y="4775540"/>
                <a:ext cx="4364334" cy="13653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727848" y="4759295"/>
                <a:ext cx="4364334" cy="13653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altLang="en-US" sz="3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en-US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AU" altLang="en-US" sz="3200" b="0" i="1" baseline="-25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AU" altLang="en-US" sz="3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altLang="en-US" sz="3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AU" altLang="en-US" sz="3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AU" altLang="en-US" sz="32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altLang="en-US" sz="3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altLang="en-US" sz="3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altLang="en-US" sz="3200" dirty="0"/>
              </a:p>
              <a:p>
                <a:pPr eaLnBrk="1" hangingPunct="1">
                  <a:lnSpc>
                    <a:spcPct val="90000"/>
                  </a:lnSpc>
                  <a:buFontTx/>
                  <a:buNone/>
                </a:pPr>
                <a:endParaRPr lang="en-GB" altLang="en-US" sz="3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4759295"/>
                <a:ext cx="4364334" cy="13653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74638"/>
            <a:ext cx="8610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Gravitational</a:t>
            </a:r>
            <a:r>
              <a:rPr lang="en-GB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 field around a point </a:t>
            </a:r>
            <a:r>
              <a:rPr lang="en-US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mass</a:t>
            </a:r>
          </a:p>
        </p:txBody>
      </p:sp>
      <p:sp>
        <p:nvSpPr>
          <p:cNvPr id="13" name="AutoShape 9"/>
          <p:cNvSpPr>
            <a:spLocks noChangeArrowheads="1"/>
          </p:cNvSpPr>
          <p:nvPr/>
        </p:nvSpPr>
        <p:spPr bwMode="auto">
          <a:xfrm>
            <a:off x="623392" y="1844824"/>
            <a:ext cx="4038600" cy="3581400"/>
          </a:xfrm>
          <a:prstGeom prst="wedgeRoundRectCallout">
            <a:avLst>
              <a:gd name="adj1" fmla="val 112145"/>
              <a:gd name="adj2" fmla="val 7359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l-PL" altLang="en-US" sz="2400" dirty="0"/>
              <a:t>F</a:t>
            </a:r>
            <a:r>
              <a:rPr lang="en-US" altLang="en-US" sz="2400" dirty="0"/>
              <a:t>or any planet;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g = </a:t>
            </a:r>
            <a:r>
              <a:rPr lang="en-US" altLang="en-US" sz="2400" dirty="0" err="1"/>
              <a:t>Gm</a:t>
            </a:r>
            <a:r>
              <a:rPr lang="en-US" altLang="en-US" sz="2400" baseline="-25000" dirty="0" err="1"/>
              <a:t>p</a:t>
            </a:r>
            <a:endParaRPr lang="en-US" altLang="en-US" sz="2400" baseline="-25000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       r</a:t>
            </a:r>
            <a:r>
              <a:rPr lang="en-US" altLang="en-US" sz="2400" baseline="-25000" dirty="0"/>
              <a:t>p</a:t>
            </a:r>
            <a:r>
              <a:rPr lang="en-US" altLang="en-US" sz="2400" baseline="30000" dirty="0"/>
              <a:t>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Don’t forget that for a </a:t>
            </a:r>
            <a:r>
              <a:rPr lang="en-US" altLang="en-US" sz="2400" dirty="0">
                <a:solidFill>
                  <a:srgbClr val="0000FF"/>
                </a:solidFill>
              </a:rPr>
              <a:t>non point mass</a:t>
            </a:r>
            <a:r>
              <a:rPr lang="en-US" altLang="en-US" sz="2400" dirty="0"/>
              <a:t>, r is the distance to the center of mass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1800" dirty="0"/>
          </a:p>
        </p:txBody>
      </p:sp>
      <p:pic>
        <p:nvPicPr>
          <p:cNvPr id="1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965" y="2688946"/>
            <a:ext cx="2821608" cy="406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980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Gravitational</a:t>
            </a:r>
            <a:r>
              <a:rPr lang="en-GB" altLang="en-US"/>
              <a:t> field</a:t>
            </a:r>
            <a:endParaRPr lang="en-US" alt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GB" altLang="en-US"/>
              <a:t>	</a:t>
            </a:r>
            <a:r>
              <a:rPr lang="en-US" altLang="en-US"/>
              <a:t>Gravitational</a:t>
            </a:r>
            <a:r>
              <a:rPr lang="en-GB" altLang="en-US"/>
              <a:t> field is a </a:t>
            </a:r>
            <a:r>
              <a:rPr lang="en-GB" altLang="en-US">
                <a:solidFill>
                  <a:srgbClr val="0000FF"/>
                </a:solidFill>
              </a:rPr>
              <a:t>vector</a:t>
            </a:r>
            <a:r>
              <a:rPr lang="en-GB" altLang="en-US"/>
              <a:t>, and any calculations regarding fields (especially involving </a:t>
            </a:r>
            <a:r>
              <a:rPr lang="en-GB" altLang="en-US">
                <a:solidFill>
                  <a:srgbClr val="0000FF"/>
                </a:solidFill>
              </a:rPr>
              <a:t>adding the fields</a:t>
            </a:r>
            <a:r>
              <a:rPr lang="en-GB" altLang="en-US"/>
              <a:t> from more than one </a:t>
            </a:r>
            <a:r>
              <a:rPr lang="en-US" altLang="en-US"/>
              <a:t>mass</a:t>
            </a:r>
            <a:r>
              <a:rPr lang="en-GB" altLang="en-US"/>
              <a:t>) must use </a:t>
            </a:r>
            <a:r>
              <a:rPr lang="en-GB" altLang="en-US">
                <a:solidFill>
                  <a:srgbClr val="0000FF"/>
                </a:solidFill>
              </a:rPr>
              <a:t>vector addition</a:t>
            </a:r>
            <a:r>
              <a:rPr lang="en-GB" altLang="en-US"/>
              <a:t>.</a:t>
            </a:r>
            <a:endParaRPr lang="en-US" altLang="en-US"/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auto">
          <a:xfrm>
            <a:off x="3503614" y="5373689"/>
            <a:ext cx="288925" cy="287337"/>
          </a:xfrm>
          <a:prstGeom prst="ellipse">
            <a:avLst/>
          </a:prstGeom>
          <a:solidFill>
            <a:srgbClr val="99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6629" name="Oval 5"/>
          <p:cNvSpPr>
            <a:spLocks noChangeArrowheads="1"/>
          </p:cNvSpPr>
          <p:nvPr/>
        </p:nvSpPr>
        <p:spPr bwMode="auto">
          <a:xfrm>
            <a:off x="7013576" y="5405439"/>
            <a:ext cx="288925" cy="287337"/>
          </a:xfrm>
          <a:prstGeom prst="ellipse">
            <a:avLst/>
          </a:prstGeom>
          <a:solidFill>
            <a:srgbClr val="99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6630" name="Text Box 12"/>
          <p:cNvSpPr txBox="1">
            <a:spLocks noChangeArrowheads="1"/>
          </p:cNvSpPr>
          <p:nvPr/>
        </p:nvSpPr>
        <p:spPr bwMode="auto">
          <a:xfrm>
            <a:off x="3511551" y="5751513"/>
            <a:ext cx="669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m</a:t>
            </a:r>
            <a:r>
              <a:rPr lang="en-GB" altLang="en-US" sz="1800" baseline="-25000"/>
              <a:t>1</a:t>
            </a:r>
            <a:endParaRPr lang="en-US" altLang="en-US" sz="1800" baseline="-25000"/>
          </a:p>
        </p:txBody>
      </p:sp>
      <p:sp>
        <p:nvSpPr>
          <p:cNvPr id="26631" name="Text Box 13"/>
          <p:cNvSpPr txBox="1">
            <a:spLocks noChangeArrowheads="1"/>
          </p:cNvSpPr>
          <p:nvPr/>
        </p:nvSpPr>
        <p:spPr bwMode="auto">
          <a:xfrm>
            <a:off x="6778626" y="5829301"/>
            <a:ext cx="669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m</a:t>
            </a:r>
            <a:r>
              <a:rPr lang="en-GB" altLang="en-US" sz="1800" baseline="-25000"/>
              <a:t>2</a:t>
            </a:r>
            <a:endParaRPr lang="en-US" altLang="en-US" sz="1800" baseline="-25000"/>
          </a:p>
        </p:txBody>
      </p:sp>
      <p:sp>
        <p:nvSpPr>
          <p:cNvPr id="26632" name="Line 14"/>
          <p:cNvSpPr>
            <a:spLocks noChangeShapeType="1"/>
          </p:cNvSpPr>
          <p:nvPr/>
        </p:nvSpPr>
        <p:spPr bwMode="auto">
          <a:xfrm flipH="1">
            <a:off x="4851400" y="4391026"/>
            <a:ext cx="1595438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6633" name="Text Box 15"/>
          <p:cNvSpPr txBox="1">
            <a:spLocks noChangeArrowheads="1"/>
          </p:cNvSpPr>
          <p:nvPr/>
        </p:nvSpPr>
        <p:spPr bwMode="auto">
          <a:xfrm>
            <a:off x="6584950" y="4241800"/>
            <a:ext cx="25415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Field here due to both </a:t>
            </a:r>
            <a:r>
              <a:rPr lang="en-US" altLang="en-US" sz="1800"/>
              <a:t>masses</a:t>
            </a:r>
            <a:r>
              <a:rPr lang="en-GB" altLang="en-US" sz="1800"/>
              <a:t>?</a:t>
            </a:r>
            <a:endParaRPr lang="en-US" altLang="en-US"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Gravitational</a:t>
            </a:r>
            <a:r>
              <a:rPr lang="en-GB" altLang="en-US"/>
              <a:t> field</a:t>
            </a:r>
            <a:endParaRPr lang="en-US" alt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GB" altLang="en-US"/>
              <a:t>	</a:t>
            </a:r>
            <a:r>
              <a:rPr lang="en-US" altLang="en-US"/>
              <a:t>Gravitational</a:t>
            </a:r>
            <a:r>
              <a:rPr lang="en-GB" altLang="en-US"/>
              <a:t> field is a </a:t>
            </a:r>
            <a:r>
              <a:rPr lang="en-GB" altLang="en-US">
                <a:solidFill>
                  <a:srgbClr val="0000FF"/>
                </a:solidFill>
              </a:rPr>
              <a:t>vector</a:t>
            </a:r>
            <a:r>
              <a:rPr lang="en-GB" altLang="en-US"/>
              <a:t>, and any calculations regarding fields (especially involving </a:t>
            </a:r>
            <a:r>
              <a:rPr lang="en-GB" altLang="en-US">
                <a:solidFill>
                  <a:srgbClr val="0000FF"/>
                </a:solidFill>
              </a:rPr>
              <a:t>adding the fields</a:t>
            </a:r>
            <a:r>
              <a:rPr lang="en-GB" altLang="en-US"/>
              <a:t> from more than one </a:t>
            </a:r>
            <a:r>
              <a:rPr lang="en-US" altLang="en-US"/>
              <a:t>mass</a:t>
            </a:r>
            <a:r>
              <a:rPr lang="en-GB" altLang="en-US"/>
              <a:t>) must use </a:t>
            </a:r>
            <a:r>
              <a:rPr lang="en-GB" altLang="en-US">
                <a:solidFill>
                  <a:srgbClr val="0000FF"/>
                </a:solidFill>
              </a:rPr>
              <a:t>vector addition</a:t>
            </a:r>
            <a:r>
              <a:rPr lang="en-GB" altLang="en-US"/>
              <a:t>.</a:t>
            </a:r>
            <a:endParaRPr lang="en-US" altLang="en-US"/>
          </a:p>
        </p:txBody>
      </p:sp>
      <p:sp>
        <p:nvSpPr>
          <p:cNvPr id="27652" name="Oval 4"/>
          <p:cNvSpPr>
            <a:spLocks noChangeArrowheads="1"/>
          </p:cNvSpPr>
          <p:nvPr/>
        </p:nvSpPr>
        <p:spPr bwMode="auto">
          <a:xfrm>
            <a:off x="3503614" y="5373689"/>
            <a:ext cx="288925" cy="287337"/>
          </a:xfrm>
          <a:prstGeom prst="ellipse">
            <a:avLst/>
          </a:prstGeom>
          <a:solidFill>
            <a:srgbClr val="99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7653" name="Oval 5"/>
          <p:cNvSpPr>
            <a:spLocks noChangeArrowheads="1"/>
          </p:cNvSpPr>
          <p:nvPr/>
        </p:nvSpPr>
        <p:spPr bwMode="auto">
          <a:xfrm>
            <a:off x="7013576" y="5405439"/>
            <a:ext cx="288925" cy="287337"/>
          </a:xfrm>
          <a:prstGeom prst="ellipse">
            <a:avLst/>
          </a:prstGeom>
          <a:solidFill>
            <a:srgbClr val="99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3511551" y="5751513"/>
            <a:ext cx="669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m</a:t>
            </a:r>
            <a:r>
              <a:rPr lang="en-GB" altLang="en-US" sz="1800" baseline="-25000"/>
              <a:t>1</a:t>
            </a:r>
            <a:endParaRPr lang="en-US" altLang="en-US" sz="1800" baseline="-25000"/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6778626" y="5829301"/>
            <a:ext cx="669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m</a:t>
            </a:r>
            <a:r>
              <a:rPr lang="en-GB" altLang="en-US" sz="1800" baseline="-25000"/>
              <a:t>2</a:t>
            </a:r>
            <a:endParaRPr lang="en-US" altLang="en-US" sz="1800" baseline="-25000"/>
          </a:p>
        </p:txBody>
      </p:sp>
      <p:sp>
        <p:nvSpPr>
          <p:cNvPr id="27656" name="Text Box 9"/>
          <p:cNvSpPr txBox="1">
            <a:spLocks noChangeArrowheads="1"/>
          </p:cNvSpPr>
          <p:nvPr/>
        </p:nvSpPr>
        <p:spPr bwMode="auto">
          <a:xfrm>
            <a:off x="2819400" y="4419601"/>
            <a:ext cx="25415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Field </a:t>
            </a:r>
            <a:r>
              <a:rPr lang="en-US" altLang="en-US" sz="1800"/>
              <a:t>due to m</a:t>
            </a:r>
            <a:r>
              <a:rPr lang="en-US" altLang="en-US" sz="1800" baseline="-25000"/>
              <a:t>1</a:t>
            </a:r>
          </a:p>
        </p:txBody>
      </p:sp>
      <p:sp>
        <p:nvSpPr>
          <p:cNvPr id="27657" name="Line 10"/>
          <p:cNvSpPr>
            <a:spLocks noChangeShapeType="1"/>
          </p:cNvSpPr>
          <p:nvPr/>
        </p:nvSpPr>
        <p:spPr bwMode="auto">
          <a:xfrm flipH="1">
            <a:off x="4038600" y="4495800"/>
            <a:ext cx="838200" cy="685800"/>
          </a:xfrm>
          <a:prstGeom prst="line">
            <a:avLst/>
          </a:prstGeom>
          <a:noFill/>
          <a:ln w="57150">
            <a:solidFill>
              <a:srgbClr val="99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7658" name="Text Box 11"/>
          <p:cNvSpPr txBox="1">
            <a:spLocks noChangeArrowheads="1"/>
          </p:cNvSpPr>
          <p:nvPr/>
        </p:nvSpPr>
        <p:spPr bwMode="auto">
          <a:xfrm>
            <a:off x="6584950" y="4241800"/>
            <a:ext cx="25415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Field here due to both </a:t>
            </a:r>
            <a:r>
              <a:rPr lang="en-US" altLang="en-US" sz="1800"/>
              <a:t>masses</a:t>
            </a:r>
            <a:r>
              <a:rPr lang="en-GB" altLang="en-US" sz="1800"/>
              <a:t>?</a:t>
            </a:r>
            <a:endParaRPr lang="en-US" altLang="en-US" sz="1800"/>
          </a:p>
        </p:txBody>
      </p:sp>
      <p:sp>
        <p:nvSpPr>
          <p:cNvPr id="27659" name="Line 12"/>
          <p:cNvSpPr>
            <a:spLocks noChangeShapeType="1"/>
          </p:cNvSpPr>
          <p:nvPr/>
        </p:nvSpPr>
        <p:spPr bwMode="auto">
          <a:xfrm flipH="1">
            <a:off x="4851400" y="4391026"/>
            <a:ext cx="1595438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Gravitational</a:t>
            </a:r>
            <a:r>
              <a:rPr lang="en-GB" altLang="en-US"/>
              <a:t> field</a:t>
            </a:r>
            <a:endParaRPr lang="en-US" alt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GB" altLang="en-US"/>
              <a:t>	</a:t>
            </a:r>
            <a:r>
              <a:rPr lang="en-US" altLang="en-US"/>
              <a:t>Gravitational</a:t>
            </a:r>
            <a:r>
              <a:rPr lang="en-GB" altLang="en-US"/>
              <a:t> field is a </a:t>
            </a:r>
            <a:r>
              <a:rPr lang="en-GB" altLang="en-US">
                <a:solidFill>
                  <a:srgbClr val="0000FF"/>
                </a:solidFill>
              </a:rPr>
              <a:t>vector</a:t>
            </a:r>
            <a:r>
              <a:rPr lang="en-GB" altLang="en-US"/>
              <a:t>, and any calculations regarding fields (especially involving </a:t>
            </a:r>
            <a:r>
              <a:rPr lang="en-GB" altLang="en-US">
                <a:solidFill>
                  <a:srgbClr val="0000FF"/>
                </a:solidFill>
              </a:rPr>
              <a:t>adding the fields</a:t>
            </a:r>
            <a:r>
              <a:rPr lang="en-GB" altLang="en-US"/>
              <a:t> from more than one </a:t>
            </a:r>
            <a:r>
              <a:rPr lang="en-US" altLang="en-US"/>
              <a:t>mass</a:t>
            </a:r>
            <a:r>
              <a:rPr lang="en-GB" altLang="en-US"/>
              <a:t>) must use </a:t>
            </a:r>
            <a:r>
              <a:rPr lang="en-GB" altLang="en-US">
                <a:solidFill>
                  <a:srgbClr val="0000FF"/>
                </a:solidFill>
              </a:rPr>
              <a:t>vector addition</a:t>
            </a:r>
            <a:r>
              <a:rPr lang="en-GB" altLang="en-US"/>
              <a:t>.</a:t>
            </a:r>
            <a:endParaRPr lang="en-US" altLang="en-US"/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3503614" y="5373689"/>
            <a:ext cx="288925" cy="287337"/>
          </a:xfrm>
          <a:prstGeom prst="ellipse">
            <a:avLst/>
          </a:prstGeom>
          <a:solidFill>
            <a:srgbClr val="99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7013576" y="5405439"/>
            <a:ext cx="288925" cy="287337"/>
          </a:xfrm>
          <a:prstGeom prst="ellipse">
            <a:avLst/>
          </a:prstGeom>
          <a:solidFill>
            <a:srgbClr val="99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3511551" y="5751513"/>
            <a:ext cx="669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m</a:t>
            </a:r>
            <a:r>
              <a:rPr lang="en-GB" altLang="en-US" sz="1800" baseline="-25000"/>
              <a:t>1</a:t>
            </a:r>
            <a:endParaRPr lang="en-US" altLang="en-US" sz="1800" baseline="-25000"/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6778626" y="5829301"/>
            <a:ext cx="669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m</a:t>
            </a:r>
            <a:r>
              <a:rPr lang="en-GB" altLang="en-US" sz="1800" baseline="-25000"/>
              <a:t>2</a:t>
            </a:r>
            <a:endParaRPr lang="en-US" altLang="en-US" sz="1800" baseline="-25000"/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2819400" y="4419601"/>
            <a:ext cx="25415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Field </a:t>
            </a:r>
            <a:r>
              <a:rPr lang="en-US" altLang="en-US" sz="1800"/>
              <a:t>due to m</a:t>
            </a:r>
            <a:r>
              <a:rPr lang="en-US" altLang="en-US" sz="1800" baseline="-25000"/>
              <a:t>1</a:t>
            </a:r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 flipH="1">
            <a:off x="4038600" y="4495800"/>
            <a:ext cx="838200" cy="685800"/>
          </a:xfrm>
          <a:prstGeom prst="line">
            <a:avLst/>
          </a:prstGeom>
          <a:noFill/>
          <a:ln w="57150">
            <a:solidFill>
              <a:srgbClr val="99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>
            <a:off x="4876800" y="4495800"/>
            <a:ext cx="304800" cy="152400"/>
          </a:xfrm>
          <a:prstGeom prst="line">
            <a:avLst/>
          </a:prstGeom>
          <a:noFill/>
          <a:ln w="38100">
            <a:solidFill>
              <a:srgbClr val="99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5029200" y="4267201"/>
            <a:ext cx="25415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Field </a:t>
            </a:r>
            <a:r>
              <a:rPr lang="en-US" altLang="en-US" sz="1800"/>
              <a:t>due to m</a:t>
            </a:r>
            <a:r>
              <a:rPr lang="en-US" altLang="en-US" sz="1800" baseline="-25000"/>
              <a:t>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Gravitational</a:t>
            </a:r>
            <a:r>
              <a:rPr lang="en-GB" altLang="en-US"/>
              <a:t> field</a:t>
            </a:r>
            <a:endParaRPr lang="en-US" alt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GB" altLang="en-US"/>
              <a:t>	</a:t>
            </a:r>
            <a:r>
              <a:rPr lang="en-US" altLang="en-US"/>
              <a:t>Gravitational</a:t>
            </a:r>
            <a:r>
              <a:rPr lang="en-GB" altLang="en-US"/>
              <a:t> field is a </a:t>
            </a:r>
            <a:r>
              <a:rPr lang="en-GB" altLang="en-US">
                <a:solidFill>
                  <a:srgbClr val="0000FF"/>
                </a:solidFill>
              </a:rPr>
              <a:t>vector</a:t>
            </a:r>
            <a:r>
              <a:rPr lang="en-GB" altLang="en-US"/>
              <a:t>, and any calculations regarding fields (especially involving </a:t>
            </a:r>
            <a:r>
              <a:rPr lang="en-GB" altLang="en-US">
                <a:solidFill>
                  <a:srgbClr val="0000FF"/>
                </a:solidFill>
              </a:rPr>
              <a:t>adding the fields</a:t>
            </a:r>
            <a:r>
              <a:rPr lang="en-GB" altLang="en-US"/>
              <a:t> from more than one </a:t>
            </a:r>
            <a:r>
              <a:rPr lang="en-US" altLang="en-US"/>
              <a:t>mass</a:t>
            </a:r>
            <a:r>
              <a:rPr lang="en-GB" altLang="en-US"/>
              <a:t>) must use </a:t>
            </a:r>
            <a:r>
              <a:rPr lang="en-GB" altLang="en-US">
                <a:solidFill>
                  <a:srgbClr val="0000FF"/>
                </a:solidFill>
              </a:rPr>
              <a:t>vector addition</a:t>
            </a:r>
            <a:r>
              <a:rPr lang="en-GB" altLang="en-US"/>
              <a:t>.</a:t>
            </a:r>
            <a:endParaRPr lang="en-US" altLang="en-US"/>
          </a:p>
        </p:txBody>
      </p:sp>
      <p:sp>
        <p:nvSpPr>
          <p:cNvPr id="29700" name="Oval 4"/>
          <p:cNvSpPr>
            <a:spLocks noChangeArrowheads="1"/>
          </p:cNvSpPr>
          <p:nvPr/>
        </p:nvSpPr>
        <p:spPr bwMode="auto">
          <a:xfrm>
            <a:off x="3503614" y="5373689"/>
            <a:ext cx="288925" cy="287337"/>
          </a:xfrm>
          <a:prstGeom prst="ellipse">
            <a:avLst/>
          </a:prstGeom>
          <a:solidFill>
            <a:srgbClr val="99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9701" name="Oval 5"/>
          <p:cNvSpPr>
            <a:spLocks noChangeArrowheads="1"/>
          </p:cNvSpPr>
          <p:nvPr/>
        </p:nvSpPr>
        <p:spPr bwMode="auto">
          <a:xfrm>
            <a:off x="7013576" y="5405439"/>
            <a:ext cx="288925" cy="287337"/>
          </a:xfrm>
          <a:prstGeom prst="ellipse">
            <a:avLst/>
          </a:prstGeom>
          <a:solidFill>
            <a:srgbClr val="99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3511551" y="5751513"/>
            <a:ext cx="669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m</a:t>
            </a:r>
            <a:r>
              <a:rPr lang="en-GB" altLang="en-US" sz="1800" baseline="-25000"/>
              <a:t>1</a:t>
            </a:r>
            <a:endParaRPr lang="en-US" altLang="en-US" sz="1800" baseline="-25000"/>
          </a:p>
        </p:txBody>
      </p:sp>
      <p:sp>
        <p:nvSpPr>
          <p:cNvPr id="29703" name="Text Box 7"/>
          <p:cNvSpPr txBox="1">
            <a:spLocks noChangeArrowheads="1"/>
          </p:cNvSpPr>
          <p:nvPr/>
        </p:nvSpPr>
        <p:spPr bwMode="auto">
          <a:xfrm>
            <a:off x="6778626" y="5829301"/>
            <a:ext cx="669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m</a:t>
            </a:r>
            <a:r>
              <a:rPr lang="en-GB" altLang="en-US" sz="1800" baseline="-25000"/>
              <a:t>2</a:t>
            </a:r>
            <a:endParaRPr lang="en-US" altLang="en-US" sz="1800" baseline="-25000"/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2819400" y="4419601"/>
            <a:ext cx="25415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Field </a:t>
            </a:r>
            <a:r>
              <a:rPr lang="en-US" altLang="en-US" sz="1800"/>
              <a:t>due to m</a:t>
            </a:r>
            <a:r>
              <a:rPr lang="en-US" altLang="en-US" sz="1800" baseline="-25000"/>
              <a:t>1</a:t>
            </a:r>
          </a:p>
        </p:txBody>
      </p:sp>
      <p:sp>
        <p:nvSpPr>
          <p:cNvPr id="29705" name="Line 9"/>
          <p:cNvSpPr>
            <a:spLocks noChangeShapeType="1"/>
          </p:cNvSpPr>
          <p:nvPr/>
        </p:nvSpPr>
        <p:spPr bwMode="auto">
          <a:xfrm flipH="1">
            <a:off x="4038600" y="4495800"/>
            <a:ext cx="838200" cy="685800"/>
          </a:xfrm>
          <a:prstGeom prst="line">
            <a:avLst/>
          </a:prstGeom>
          <a:noFill/>
          <a:ln w="57150">
            <a:solidFill>
              <a:srgbClr val="99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4876800" y="4495800"/>
            <a:ext cx="304800" cy="152400"/>
          </a:xfrm>
          <a:prstGeom prst="line">
            <a:avLst/>
          </a:prstGeom>
          <a:noFill/>
          <a:ln w="38100">
            <a:solidFill>
              <a:srgbClr val="99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5029200" y="4267201"/>
            <a:ext cx="25415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Field </a:t>
            </a:r>
            <a:r>
              <a:rPr lang="en-US" altLang="en-US" sz="1800"/>
              <a:t>due to m</a:t>
            </a:r>
            <a:r>
              <a:rPr lang="en-US" altLang="en-US" sz="1800" baseline="-25000"/>
              <a:t>2</a:t>
            </a:r>
          </a:p>
        </p:txBody>
      </p:sp>
      <p:sp>
        <p:nvSpPr>
          <p:cNvPr id="29708" name="Line 13"/>
          <p:cNvSpPr>
            <a:spLocks noChangeShapeType="1"/>
          </p:cNvSpPr>
          <p:nvPr/>
        </p:nvSpPr>
        <p:spPr bwMode="auto">
          <a:xfrm flipH="1">
            <a:off x="4343400" y="4495800"/>
            <a:ext cx="533400" cy="838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9709" name="Text Box 14"/>
          <p:cNvSpPr txBox="1">
            <a:spLocks noChangeArrowheads="1"/>
          </p:cNvSpPr>
          <p:nvPr/>
        </p:nvSpPr>
        <p:spPr bwMode="auto">
          <a:xfrm>
            <a:off x="4419600" y="5105401"/>
            <a:ext cx="25415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Resultant </a:t>
            </a:r>
            <a:r>
              <a:rPr lang="en-GB" altLang="en-US" sz="1800"/>
              <a:t>Field</a:t>
            </a:r>
            <a:endParaRPr lang="en-US" altLang="en-US" sz="1800" baseline="-25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Gravitational</a:t>
            </a:r>
            <a:r>
              <a:rPr lang="en-GB" altLang="en-US"/>
              <a:t> field patterns</a:t>
            </a:r>
            <a:endParaRPr lang="en-US" alt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GB" altLang="en-US"/>
              <a:t>	A</a:t>
            </a:r>
            <a:r>
              <a:rPr lang="en-US" altLang="en-US"/>
              <a:t> gravitational</a:t>
            </a:r>
            <a:r>
              <a:rPr lang="en-GB" altLang="en-US"/>
              <a:t> field can be represented by lines and arrows on a diagram, in a similar ways to magnetic field lines.</a:t>
            </a:r>
            <a:endParaRPr lang="en-US" altLang="en-US"/>
          </a:p>
        </p:txBody>
      </p:sp>
      <p:sp>
        <p:nvSpPr>
          <p:cNvPr id="30724" name="Oval 5"/>
          <p:cNvSpPr>
            <a:spLocks noChangeArrowheads="1"/>
          </p:cNvSpPr>
          <p:nvPr/>
        </p:nvSpPr>
        <p:spPr bwMode="auto">
          <a:xfrm>
            <a:off x="5534026" y="4724400"/>
            <a:ext cx="288925" cy="287338"/>
          </a:xfrm>
          <a:prstGeom prst="ellipse">
            <a:avLst/>
          </a:prstGeom>
          <a:solidFill>
            <a:srgbClr val="99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0725" name="Line 9"/>
          <p:cNvSpPr>
            <a:spLocks noChangeShapeType="1"/>
          </p:cNvSpPr>
          <p:nvPr/>
        </p:nvSpPr>
        <p:spPr bwMode="auto">
          <a:xfrm flipV="1">
            <a:off x="5776914" y="3157539"/>
            <a:ext cx="1679575" cy="1595437"/>
          </a:xfrm>
          <a:prstGeom prst="line">
            <a:avLst/>
          </a:prstGeom>
          <a:noFill/>
          <a:ln w="28575">
            <a:solidFill>
              <a:srgbClr val="9966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0726" name="Line 10"/>
          <p:cNvSpPr>
            <a:spLocks noChangeShapeType="1"/>
          </p:cNvSpPr>
          <p:nvPr/>
        </p:nvSpPr>
        <p:spPr bwMode="auto">
          <a:xfrm flipV="1">
            <a:off x="5819776" y="4529138"/>
            <a:ext cx="2125663" cy="330200"/>
          </a:xfrm>
          <a:prstGeom prst="line">
            <a:avLst/>
          </a:prstGeom>
          <a:noFill/>
          <a:ln w="28575">
            <a:solidFill>
              <a:srgbClr val="9966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0727" name="Line 11"/>
          <p:cNvSpPr>
            <a:spLocks noChangeShapeType="1"/>
          </p:cNvSpPr>
          <p:nvPr/>
        </p:nvSpPr>
        <p:spPr bwMode="auto">
          <a:xfrm>
            <a:off x="5802314" y="4968876"/>
            <a:ext cx="1997075" cy="1084263"/>
          </a:xfrm>
          <a:prstGeom prst="line">
            <a:avLst/>
          </a:prstGeom>
          <a:noFill/>
          <a:ln w="28575">
            <a:solidFill>
              <a:srgbClr val="9966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0728" name="Line 12"/>
          <p:cNvSpPr>
            <a:spLocks noChangeShapeType="1"/>
          </p:cNvSpPr>
          <p:nvPr/>
        </p:nvSpPr>
        <p:spPr bwMode="auto">
          <a:xfrm>
            <a:off x="5665788" y="5003800"/>
            <a:ext cx="361950" cy="1854200"/>
          </a:xfrm>
          <a:prstGeom prst="line">
            <a:avLst/>
          </a:prstGeom>
          <a:noFill/>
          <a:ln w="28575">
            <a:solidFill>
              <a:srgbClr val="9966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0729" name="Line 13"/>
          <p:cNvSpPr>
            <a:spLocks noChangeShapeType="1"/>
          </p:cNvSpPr>
          <p:nvPr/>
        </p:nvSpPr>
        <p:spPr bwMode="auto">
          <a:xfrm flipH="1">
            <a:off x="4116388" y="4986339"/>
            <a:ext cx="1447800" cy="1470025"/>
          </a:xfrm>
          <a:prstGeom prst="line">
            <a:avLst/>
          </a:prstGeom>
          <a:noFill/>
          <a:ln w="28575">
            <a:solidFill>
              <a:srgbClr val="9966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0730" name="Line 14"/>
          <p:cNvSpPr>
            <a:spLocks noChangeShapeType="1"/>
          </p:cNvSpPr>
          <p:nvPr/>
        </p:nvSpPr>
        <p:spPr bwMode="auto">
          <a:xfrm flipH="1" flipV="1">
            <a:off x="3375025" y="4821239"/>
            <a:ext cx="2171700" cy="41275"/>
          </a:xfrm>
          <a:prstGeom prst="line">
            <a:avLst/>
          </a:prstGeom>
          <a:noFill/>
          <a:ln w="28575">
            <a:solidFill>
              <a:srgbClr val="9966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0731" name="Line 15"/>
          <p:cNvSpPr>
            <a:spLocks noChangeShapeType="1"/>
          </p:cNvSpPr>
          <p:nvPr/>
        </p:nvSpPr>
        <p:spPr bwMode="auto">
          <a:xfrm flipH="1" flipV="1">
            <a:off x="4686301" y="2921001"/>
            <a:ext cx="885825" cy="1827213"/>
          </a:xfrm>
          <a:prstGeom prst="line">
            <a:avLst/>
          </a:prstGeom>
          <a:noFill/>
          <a:ln w="28575">
            <a:solidFill>
              <a:srgbClr val="9966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Gravitational</a:t>
            </a:r>
            <a:r>
              <a:rPr lang="en-GB" altLang="en-US"/>
              <a:t> field patterns</a:t>
            </a:r>
            <a:endParaRPr lang="en-US" alt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GB" altLang="en-US"/>
              <a:t>	A</a:t>
            </a:r>
            <a:r>
              <a:rPr lang="en-US" altLang="en-US"/>
              <a:t> gravitational</a:t>
            </a:r>
            <a:r>
              <a:rPr lang="en-GB" altLang="en-US"/>
              <a:t> field can be represented by lines and arrows on a diagram, in a similar ways to magnetic field lines.</a:t>
            </a:r>
            <a:endParaRPr lang="en-US" altLang="en-US"/>
          </a:p>
        </p:txBody>
      </p:sp>
      <p:sp>
        <p:nvSpPr>
          <p:cNvPr id="31748" name="Oval 4"/>
          <p:cNvSpPr>
            <a:spLocks noChangeArrowheads="1"/>
          </p:cNvSpPr>
          <p:nvPr/>
        </p:nvSpPr>
        <p:spPr bwMode="auto">
          <a:xfrm>
            <a:off x="5534026" y="4724400"/>
            <a:ext cx="288925" cy="287338"/>
          </a:xfrm>
          <a:prstGeom prst="ellipse">
            <a:avLst/>
          </a:prstGeom>
          <a:solidFill>
            <a:srgbClr val="99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 flipV="1">
            <a:off x="5776914" y="3157539"/>
            <a:ext cx="1679575" cy="1595437"/>
          </a:xfrm>
          <a:prstGeom prst="line">
            <a:avLst/>
          </a:prstGeom>
          <a:noFill/>
          <a:ln w="28575">
            <a:solidFill>
              <a:srgbClr val="9966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 flipV="1">
            <a:off x="5819776" y="4529138"/>
            <a:ext cx="2125663" cy="330200"/>
          </a:xfrm>
          <a:prstGeom prst="line">
            <a:avLst/>
          </a:prstGeom>
          <a:noFill/>
          <a:ln w="28575">
            <a:solidFill>
              <a:srgbClr val="9966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>
            <a:off x="5802314" y="4968876"/>
            <a:ext cx="1997075" cy="1084263"/>
          </a:xfrm>
          <a:prstGeom prst="line">
            <a:avLst/>
          </a:prstGeom>
          <a:noFill/>
          <a:ln w="28575">
            <a:solidFill>
              <a:srgbClr val="9966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>
            <a:off x="5665788" y="5003800"/>
            <a:ext cx="361950" cy="1854200"/>
          </a:xfrm>
          <a:prstGeom prst="line">
            <a:avLst/>
          </a:prstGeom>
          <a:noFill/>
          <a:ln w="28575">
            <a:solidFill>
              <a:srgbClr val="9966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 flipH="1">
            <a:off x="4116388" y="4986339"/>
            <a:ext cx="1447800" cy="1470025"/>
          </a:xfrm>
          <a:prstGeom prst="line">
            <a:avLst/>
          </a:prstGeom>
          <a:noFill/>
          <a:ln w="28575">
            <a:solidFill>
              <a:srgbClr val="9966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 flipH="1" flipV="1">
            <a:off x="3375025" y="4821239"/>
            <a:ext cx="2171700" cy="41275"/>
          </a:xfrm>
          <a:prstGeom prst="line">
            <a:avLst/>
          </a:prstGeom>
          <a:noFill/>
          <a:ln w="28575">
            <a:solidFill>
              <a:srgbClr val="9966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 flipH="1" flipV="1">
            <a:off x="4686301" y="2921001"/>
            <a:ext cx="885825" cy="1827213"/>
          </a:xfrm>
          <a:prstGeom prst="line">
            <a:avLst/>
          </a:prstGeom>
          <a:noFill/>
          <a:ln w="28575">
            <a:solidFill>
              <a:srgbClr val="9966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1756" name="Text Box 12"/>
          <p:cNvSpPr txBox="1">
            <a:spLocks noChangeArrowheads="1"/>
          </p:cNvSpPr>
          <p:nvPr/>
        </p:nvSpPr>
        <p:spPr bwMode="auto">
          <a:xfrm>
            <a:off x="2193925" y="5124451"/>
            <a:ext cx="26797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/>
              <a:t>This is an example of a </a:t>
            </a:r>
            <a:r>
              <a:rPr lang="en-GB" altLang="en-US" sz="2400">
                <a:solidFill>
                  <a:srgbClr val="D60093"/>
                </a:solidFill>
              </a:rPr>
              <a:t>radial</a:t>
            </a:r>
            <a:r>
              <a:rPr lang="en-GB" altLang="en-US" sz="2400"/>
              <a:t> field</a:t>
            </a:r>
            <a:endParaRPr lang="en-US" altLang="en-US" sz="2400"/>
          </a:p>
        </p:txBody>
      </p:sp>
      <p:sp>
        <p:nvSpPr>
          <p:cNvPr id="31757" name="Text Box 13"/>
          <p:cNvSpPr txBox="1">
            <a:spLocks noChangeArrowheads="1"/>
          </p:cNvSpPr>
          <p:nvPr/>
        </p:nvSpPr>
        <p:spPr bwMode="auto">
          <a:xfrm>
            <a:off x="7848601" y="3124201"/>
            <a:ext cx="2487613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</a:rPr>
              <a:t>The </a:t>
            </a:r>
            <a:r>
              <a:rPr lang="en-GB" altLang="en-US" sz="2000" u="sng">
                <a:solidFill>
                  <a:srgbClr val="FF0000"/>
                </a:solidFill>
              </a:rPr>
              <a:t>closer</a:t>
            </a:r>
            <a:r>
              <a:rPr lang="en-GB" altLang="en-US" sz="2000">
                <a:solidFill>
                  <a:srgbClr val="FF0000"/>
                </a:solidFill>
              </a:rPr>
              <a:t> the lines are together, the </a:t>
            </a:r>
            <a:r>
              <a:rPr lang="en-GB" altLang="en-US" sz="2000" u="sng">
                <a:solidFill>
                  <a:srgbClr val="0000FF"/>
                </a:solidFill>
              </a:rPr>
              <a:t>stronger</a:t>
            </a:r>
            <a:r>
              <a:rPr lang="en-GB" altLang="en-US" sz="2000">
                <a:solidFill>
                  <a:srgbClr val="FF0000"/>
                </a:solidFill>
              </a:rPr>
              <a:t> the force felt.</a:t>
            </a:r>
            <a:endParaRPr lang="en-US" altLang="en-US" sz="2000">
              <a:solidFill>
                <a:srgbClr val="FF0000"/>
              </a:solidFill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000">
              <a:solidFill>
                <a:srgbClr val="FF0000"/>
              </a:solidFill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Note, gravity is ALWAYS attractive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Newton’s Explanation of Gravity</a:t>
            </a:r>
            <a:endParaRPr lang="en-GB" altLang="en-US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/>
              <a:t>Gravity is a force between ALL objects!</a:t>
            </a:r>
          </a:p>
        </p:txBody>
      </p:sp>
      <p:pic>
        <p:nvPicPr>
          <p:cNvPr id="7172" name="Picture 5" descr="d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124" y="2636912"/>
            <a:ext cx="2638276" cy="273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7" descr="cartoon_cats_001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717032"/>
            <a:ext cx="1779240" cy="134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Line 8"/>
          <p:cNvSpPr>
            <a:spLocks noChangeShapeType="1"/>
          </p:cNvSpPr>
          <p:nvPr/>
        </p:nvSpPr>
        <p:spPr bwMode="auto">
          <a:xfrm>
            <a:off x="4724400" y="4419600"/>
            <a:ext cx="6096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7175" name="Line 9"/>
          <p:cNvSpPr>
            <a:spLocks noChangeShapeType="1"/>
          </p:cNvSpPr>
          <p:nvPr/>
        </p:nvSpPr>
        <p:spPr bwMode="auto">
          <a:xfrm flipH="1">
            <a:off x="5867400" y="4419600"/>
            <a:ext cx="6096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7176" name="Text Box 10"/>
          <p:cNvSpPr txBox="1">
            <a:spLocks noChangeArrowheads="1"/>
          </p:cNvSpPr>
          <p:nvPr/>
        </p:nvSpPr>
        <p:spPr bwMode="auto">
          <a:xfrm>
            <a:off x="5029200" y="47244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Gravity</a:t>
            </a:r>
            <a:endParaRPr lang="en-GB" altLang="en-US" sz="24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Fi</a:t>
            </a:r>
            <a:r>
              <a:rPr lang="en-US" altLang="en-US"/>
              <a:t>el</a:t>
            </a:r>
            <a:r>
              <a:rPr lang="en-GB" altLang="en-US"/>
              <a:t>d around a </a:t>
            </a:r>
            <a:r>
              <a:rPr lang="en-US" altLang="en-US"/>
              <a:t>uniform spherical mass</a:t>
            </a:r>
            <a:endParaRPr lang="en-GB" alt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32772" name="Picture 5" descr="img_tb_46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676401"/>
            <a:ext cx="8610600" cy="443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Rectangle 6"/>
          <p:cNvSpPr>
            <a:spLocks noChangeArrowheads="1"/>
          </p:cNvSpPr>
          <p:nvPr/>
        </p:nvSpPr>
        <p:spPr bwMode="auto">
          <a:xfrm>
            <a:off x="9525000" y="2971800"/>
            <a:ext cx="3048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274638"/>
            <a:ext cx="8382000" cy="1143000"/>
          </a:xfrm>
        </p:spPr>
        <p:txBody>
          <a:bodyPr/>
          <a:lstStyle/>
          <a:p>
            <a:pPr eaLnBrk="1" hangingPunct="1"/>
            <a:r>
              <a:rPr lang="en-GB" altLang="en-US"/>
              <a:t>Fi</a:t>
            </a:r>
            <a:r>
              <a:rPr lang="en-US" altLang="en-US"/>
              <a:t>el</a:t>
            </a:r>
            <a:r>
              <a:rPr lang="en-GB" altLang="en-US"/>
              <a:t>d </a:t>
            </a:r>
            <a:r>
              <a:rPr lang="en-US" altLang="en-US"/>
              <a:t>close to the earth’s surface</a:t>
            </a:r>
            <a:endParaRPr lang="en-GB" altLang="en-US"/>
          </a:p>
        </p:txBody>
      </p:sp>
      <p:pic>
        <p:nvPicPr>
          <p:cNvPr id="33795" name="Picture 1028" descr="img_mid_46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86000"/>
            <a:ext cx="7315200" cy="381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AutoShape 1029"/>
          <p:cNvSpPr>
            <a:spLocks noChangeArrowheads="1"/>
          </p:cNvSpPr>
          <p:nvPr/>
        </p:nvSpPr>
        <p:spPr bwMode="auto">
          <a:xfrm>
            <a:off x="4419600" y="3962400"/>
            <a:ext cx="1143000" cy="381000"/>
          </a:xfrm>
          <a:prstGeom prst="wedgeRoundRectCallout">
            <a:avLst>
              <a:gd name="adj1" fmla="val 97639"/>
              <a:gd name="adj2" fmla="val 101250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Uniform</a:t>
            </a:r>
            <a:endParaRPr lang="en-GB" altLang="en-US"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1" descr="http://3.bp.blogspot.com/-Vp-aVdgdZqw/Tt0tcfvlkSI/AAAAAAAAAiY/Tsm7ufqHk0c/s1600/astronaut_2_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AutoShape 6"/>
          <p:cNvSpPr>
            <a:spLocks noChangeArrowheads="1"/>
          </p:cNvSpPr>
          <p:nvPr/>
        </p:nvSpPr>
        <p:spPr bwMode="auto">
          <a:xfrm>
            <a:off x="2166938" y="4786314"/>
            <a:ext cx="3065462" cy="1379537"/>
          </a:xfrm>
          <a:prstGeom prst="wedgeRoundRectCallout">
            <a:avLst>
              <a:gd name="adj1" fmla="val 78731"/>
              <a:gd name="adj2" fmla="val -267389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1800" dirty="0">
                <a:solidFill>
                  <a:schemeClr val="tx2"/>
                </a:solidFill>
              </a:rPr>
              <a:t>Now go </a:t>
            </a:r>
            <a:r>
              <a:rPr lang="en-US" altLang="en-US" sz="1800" dirty="0">
                <a:solidFill>
                  <a:schemeClr val="tx2"/>
                </a:solidFill>
              </a:rPr>
              <a:t>try some of your text questions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AU" altLang="en-US" sz="1800" dirty="0">
                <a:solidFill>
                  <a:schemeClr val="tx2"/>
                </a:solidFill>
              </a:rPr>
              <a:t>on</a:t>
            </a:r>
            <a:endParaRPr lang="en-GB" altLang="en-US" sz="1800" dirty="0">
              <a:solidFill>
                <a:schemeClr val="tx2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chemeClr val="tx2"/>
                </a:solidFill>
              </a:rPr>
              <a:t>Newton’s law of gravitation</a:t>
            </a:r>
            <a:endParaRPr lang="en-US" altLang="en-US" sz="1800" dirty="0">
              <a:solidFill>
                <a:schemeClr val="tx2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tx2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Gravitational Force and Field</a:t>
            </a:r>
            <a:endParaRPr lang="en-US" altLang="en-US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4100" name="Picture 4" descr="Kirsten-Dunst-6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9977" y="1700808"/>
            <a:ext cx="5862373" cy="4396780"/>
          </a:xfrm>
          <a:noFill/>
        </p:spPr>
      </p:pic>
      <p:sp>
        <p:nvSpPr>
          <p:cNvPr id="4101" name="AutoShape 5"/>
          <p:cNvSpPr>
            <a:spLocks noChangeArrowheads="1"/>
          </p:cNvSpPr>
          <p:nvPr/>
        </p:nvSpPr>
        <p:spPr bwMode="auto">
          <a:xfrm>
            <a:off x="6527800" y="2276476"/>
            <a:ext cx="3168650" cy="1439863"/>
          </a:xfrm>
          <a:prstGeom prst="wedgeRoundRectCallout">
            <a:avLst>
              <a:gd name="adj1" fmla="val -122588"/>
              <a:gd name="adj2" fmla="val 75519"/>
              <a:gd name="adj3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GB" altLang="en-US" sz="3200"/>
              <a:t>We already know that;</a:t>
            </a:r>
          </a:p>
          <a:p>
            <a:pPr algn="ctr" eaLnBrk="1" hangingPunct="1"/>
            <a:endParaRPr lang="en-US" altLang="en-US" sz="3200"/>
          </a:p>
        </p:txBody>
      </p:sp>
    </p:spTree>
    <p:extLst>
      <p:ext uri="{BB962C8B-B14F-4D97-AF65-F5344CB8AC3E}">
        <p14:creationId xmlns:p14="http://schemas.microsoft.com/office/powerpoint/2010/main" val="2106804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This is how NASA do it!</a:t>
            </a:r>
          </a:p>
        </p:txBody>
      </p:sp>
      <p:pic>
        <p:nvPicPr>
          <p:cNvPr id="5123" name="Content Placeholder 3" descr="freefall dog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00376" y="1773239"/>
            <a:ext cx="6048375" cy="4535487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Gravity</a:t>
            </a:r>
            <a:endParaRPr lang="en-GB" altLang="en-US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5360" y="1676400"/>
            <a:ext cx="11449272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/>
              <a:t>Gravity is a very weak force.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/>
              <a:t>	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/>
              <a:t>	The force of gravitational attraction between This man and his wife (when 1 </a:t>
            </a:r>
            <a:r>
              <a:rPr lang="en-US" altLang="en-US" sz="2800" dirty="0" err="1"/>
              <a:t>metre</a:t>
            </a:r>
            <a:r>
              <a:rPr lang="en-US" altLang="en-US" sz="2800" dirty="0"/>
              <a:t> apart) is only around 0.0000004 </a:t>
            </a:r>
            <a:r>
              <a:rPr lang="en-US" altLang="en-US" sz="2800" dirty="0" err="1"/>
              <a:t>Newtons</a:t>
            </a:r>
            <a:r>
              <a:rPr lang="en-US" altLang="en-US" sz="2800" dirty="0"/>
              <a:t>!</a:t>
            </a:r>
            <a:endParaRPr lang="en-GB" altLang="en-US" sz="2800" dirty="0"/>
          </a:p>
        </p:txBody>
      </p:sp>
      <p:pic>
        <p:nvPicPr>
          <p:cNvPr id="8196" name="Picture 4" descr="PC1500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286000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5029200" y="33528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 flipH="1">
            <a:off x="5410200" y="34290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Gravity</a:t>
            </a:r>
            <a:endParaRPr lang="en-GB" altLang="en-US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/>
              <a:t>	The size of the force depends on the mass of the objects. The bigger they are, the bigger the force!</a:t>
            </a:r>
            <a:endParaRPr lang="en-GB" altLang="en-US"/>
          </a:p>
        </p:txBody>
      </p:sp>
      <p:pic>
        <p:nvPicPr>
          <p:cNvPr id="9220" name="Picture 5" descr="bsmarkt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233863"/>
            <a:ext cx="6096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6" descr="bsmarkt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267200"/>
            <a:ext cx="6096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Line 7"/>
          <p:cNvSpPr>
            <a:spLocks noChangeShapeType="1"/>
          </p:cNvSpPr>
          <p:nvPr/>
        </p:nvSpPr>
        <p:spPr bwMode="auto">
          <a:xfrm>
            <a:off x="2362200" y="45720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9223" name="Line 8"/>
          <p:cNvSpPr>
            <a:spLocks noChangeShapeType="1"/>
          </p:cNvSpPr>
          <p:nvPr/>
        </p:nvSpPr>
        <p:spPr bwMode="auto">
          <a:xfrm flipH="1">
            <a:off x="2743200" y="45720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9224" name="Text Box 9"/>
          <p:cNvSpPr txBox="1">
            <a:spLocks noChangeArrowheads="1"/>
          </p:cNvSpPr>
          <p:nvPr/>
        </p:nvSpPr>
        <p:spPr bwMode="auto">
          <a:xfrm>
            <a:off x="1752600" y="4953000"/>
            <a:ext cx="2209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Small attractive force</a:t>
            </a:r>
            <a:endParaRPr lang="en-GB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25" name="Picture 11" descr="cartoon_elephant_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581401"/>
            <a:ext cx="3276600" cy="24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Picture 12" descr="cartoon_elephant_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505201"/>
            <a:ext cx="3276600" cy="24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7" name="Line 13"/>
          <p:cNvSpPr>
            <a:spLocks noChangeShapeType="1"/>
          </p:cNvSpPr>
          <p:nvPr/>
        </p:nvSpPr>
        <p:spPr bwMode="auto">
          <a:xfrm>
            <a:off x="6324600" y="5105400"/>
            <a:ext cx="685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9228" name="Line 14"/>
          <p:cNvSpPr>
            <a:spLocks noChangeShapeType="1"/>
          </p:cNvSpPr>
          <p:nvPr/>
        </p:nvSpPr>
        <p:spPr bwMode="auto">
          <a:xfrm flipH="1">
            <a:off x="7315200" y="5105400"/>
            <a:ext cx="685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9229" name="Text Box 15"/>
          <p:cNvSpPr txBox="1">
            <a:spLocks noChangeArrowheads="1"/>
          </p:cNvSpPr>
          <p:nvPr/>
        </p:nvSpPr>
        <p:spPr bwMode="auto">
          <a:xfrm>
            <a:off x="6096000" y="59436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Bigger attractive force</a:t>
            </a:r>
            <a:endParaRPr lang="en-GB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Gravity</a:t>
            </a:r>
            <a:endParaRPr lang="en-GB" altLang="en-US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/>
              <a:t>	The size of the force also depends on the distance between the objects.</a:t>
            </a:r>
            <a:endParaRPr lang="en-GB" altLang="en-US"/>
          </a:p>
        </p:txBody>
      </p:sp>
      <p:pic>
        <p:nvPicPr>
          <p:cNvPr id="10244" name="Picture 5" descr="ant_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1" y="3048001"/>
            <a:ext cx="1325563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7" descr="ant_cartoon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1" y="3048001"/>
            <a:ext cx="1325563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8" descr="ant_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5486401"/>
            <a:ext cx="1325563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9" descr="ant_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1" y="5410201"/>
            <a:ext cx="1325563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Line 10"/>
          <p:cNvSpPr>
            <a:spLocks noChangeShapeType="1"/>
          </p:cNvSpPr>
          <p:nvPr/>
        </p:nvSpPr>
        <p:spPr bwMode="auto">
          <a:xfrm>
            <a:off x="4724400" y="3352800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49" name="Line 11"/>
          <p:cNvSpPr>
            <a:spLocks noChangeShapeType="1"/>
          </p:cNvSpPr>
          <p:nvPr/>
        </p:nvSpPr>
        <p:spPr bwMode="auto">
          <a:xfrm flipH="1">
            <a:off x="5486400" y="3352800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50" name="Line 12"/>
          <p:cNvSpPr>
            <a:spLocks noChangeShapeType="1"/>
          </p:cNvSpPr>
          <p:nvPr/>
        </p:nvSpPr>
        <p:spPr bwMode="auto">
          <a:xfrm>
            <a:off x="3352800" y="5791200"/>
            <a:ext cx="228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51" name="Line 13"/>
          <p:cNvSpPr>
            <a:spLocks noChangeShapeType="1"/>
          </p:cNvSpPr>
          <p:nvPr/>
        </p:nvSpPr>
        <p:spPr bwMode="auto">
          <a:xfrm flipH="1">
            <a:off x="8305800" y="5791200"/>
            <a:ext cx="228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Gravity</a:t>
            </a:r>
            <a:endParaRPr lang="en-GB" altLang="en-US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/>
              <a:t>	We only really notice the gravitational attraction to big objects!</a:t>
            </a:r>
            <a:endParaRPr lang="en-GB" altLang="en-US"/>
          </a:p>
        </p:txBody>
      </p:sp>
      <p:pic>
        <p:nvPicPr>
          <p:cNvPr id="11268" name="Picture 4" descr="ear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429000"/>
            <a:ext cx="1855788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69" name="Group 5"/>
          <p:cNvGrpSpPr>
            <a:grpSpLocks/>
          </p:cNvGrpSpPr>
          <p:nvPr/>
        </p:nvGrpSpPr>
        <p:grpSpPr bwMode="auto">
          <a:xfrm flipV="1">
            <a:off x="5486400" y="5029201"/>
            <a:ext cx="342900" cy="646113"/>
            <a:chOff x="12427" y="1987"/>
            <a:chExt cx="1080" cy="1980"/>
          </a:xfrm>
        </p:grpSpPr>
        <p:sp>
          <p:nvSpPr>
            <p:cNvPr id="11272" name="AutoShape 6"/>
            <p:cNvSpPr>
              <a:spLocks noChangeArrowheads="1"/>
            </p:cNvSpPr>
            <p:nvPr/>
          </p:nvSpPr>
          <p:spPr bwMode="auto">
            <a:xfrm>
              <a:off x="12607" y="1987"/>
              <a:ext cx="720" cy="720"/>
            </a:xfrm>
            <a:prstGeom prst="smileyFace">
              <a:avLst>
                <a:gd name="adj" fmla="val 4653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73" name="Line 7"/>
            <p:cNvSpPr>
              <a:spLocks noChangeShapeType="1"/>
            </p:cNvSpPr>
            <p:nvPr/>
          </p:nvSpPr>
          <p:spPr bwMode="auto">
            <a:xfrm>
              <a:off x="12967" y="2707"/>
              <a:ext cx="0" cy="72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1274" name="Line 8"/>
            <p:cNvSpPr>
              <a:spLocks noChangeShapeType="1"/>
            </p:cNvSpPr>
            <p:nvPr/>
          </p:nvSpPr>
          <p:spPr bwMode="auto">
            <a:xfrm flipH="1">
              <a:off x="12607" y="3427"/>
              <a:ext cx="360" cy="54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1275" name="Line 9"/>
            <p:cNvSpPr>
              <a:spLocks noChangeShapeType="1"/>
            </p:cNvSpPr>
            <p:nvPr/>
          </p:nvSpPr>
          <p:spPr bwMode="auto">
            <a:xfrm>
              <a:off x="12967" y="3427"/>
              <a:ext cx="360" cy="54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1276" name="Line 10"/>
            <p:cNvSpPr>
              <a:spLocks noChangeShapeType="1"/>
            </p:cNvSpPr>
            <p:nvPr/>
          </p:nvSpPr>
          <p:spPr bwMode="auto">
            <a:xfrm flipV="1">
              <a:off x="12967" y="2707"/>
              <a:ext cx="540" cy="18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1277" name="Line 11"/>
            <p:cNvSpPr>
              <a:spLocks noChangeShapeType="1"/>
            </p:cNvSpPr>
            <p:nvPr/>
          </p:nvSpPr>
          <p:spPr bwMode="auto">
            <a:xfrm flipH="1" flipV="1">
              <a:off x="12427" y="2707"/>
              <a:ext cx="540" cy="18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1270" name="AutoShape 12"/>
          <p:cNvSpPr>
            <a:spLocks noChangeArrowheads="1"/>
          </p:cNvSpPr>
          <p:nvPr/>
        </p:nvSpPr>
        <p:spPr bwMode="auto">
          <a:xfrm>
            <a:off x="6858000" y="3810000"/>
            <a:ext cx="3048000" cy="609600"/>
          </a:xfrm>
          <a:prstGeom prst="wedgeRoundRectCallout">
            <a:avLst>
              <a:gd name="adj1" fmla="val -83440"/>
              <a:gd name="adj2" fmla="val 224218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Hola! ¿Como estas?</a:t>
            </a:r>
            <a:endParaRPr lang="en-GB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71" name="Line 13"/>
          <p:cNvSpPr>
            <a:spLocks noChangeShapeType="1"/>
          </p:cNvSpPr>
          <p:nvPr/>
        </p:nvSpPr>
        <p:spPr bwMode="auto">
          <a:xfrm flipV="1">
            <a:off x="5638800" y="4495800"/>
            <a:ext cx="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1618</TotalTime>
  <Words>1074</Words>
  <Application>Microsoft Office PowerPoint</Application>
  <PresentationFormat>Widescreen</PresentationFormat>
  <Paragraphs>180</Paragraphs>
  <Slides>32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Black</vt:lpstr>
      <vt:lpstr>Cambria Math</vt:lpstr>
      <vt:lpstr>Impact</vt:lpstr>
      <vt:lpstr>Times New Roman</vt:lpstr>
      <vt:lpstr>Default Design</vt:lpstr>
      <vt:lpstr>Today’s lesson</vt:lpstr>
      <vt:lpstr>Gravity</vt:lpstr>
      <vt:lpstr>Newton’s Explanation of Gravity</vt:lpstr>
      <vt:lpstr>Gravitational Force and Field</vt:lpstr>
      <vt:lpstr>This is how NASA do it!</vt:lpstr>
      <vt:lpstr>Gravity</vt:lpstr>
      <vt:lpstr>Gravity</vt:lpstr>
      <vt:lpstr>Gravity</vt:lpstr>
      <vt:lpstr>Gravity</vt:lpstr>
      <vt:lpstr>Gravity</vt:lpstr>
      <vt:lpstr>Gravity</vt:lpstr>
      <vt:lpstr>Newton’s law of Gravitation</vt:lpstr>
      <vt:lpstr>Gravitational Force and Field</vt:lpstr>
      <vt:lpstr>Newton’s law of universal gravitation</vt:lpstr>
      <vt:lpstr>Newton’s law of universal gravitation</vt:lpstr>
      <vt:lpstr>PowerPoint Presentation</vt:lpstr>
      <vt:lpstr>Applies to point masses</vt:lpstr>
      <vt:lpstr>Calculations using Newton’s law</vt:lpstr>
      <vt:lpstr>Calculations using Newton’s law</vt:lpstr>
      <vt:lpstr>Force of gravity due to earth on Louis?</vt:lpstr>
      <vt:lpstr>Gravitational field</vt:lpstr>
      <vt:lpstr>Gravitational field around a point mass</vt:lpstr>
      <vt:lpstr>Gravitational field around a point mass</vt:lpstr>
      <vt:lpstr>Gravitational field</vt:lpstr>
      <vt:lpstr>Gravitational field</vt:lpstr>
      <vt:lpstr>Gravitational field</vt:lpstr>
      <vt:lpstr>Gravitational field</vt:lpstr>
      <vt:lpstr>Gravitational field patterns</vt:lpstr>
      <vt:lpstr>Gravitational field patterns</vt:lpstr>
      <vt:lpstr>Field around a uniform spherical mass</vt:lpstr>
      <vt:lpstr>Field close to the earth’s surface</vt:lpstr>
      <vt:lpstr>PowerPoint Presentation</vt:lpstr>
    </vt:vector>
  </TitlesOfParts>
  <Company>Oslo International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sporter</dc:creator>
  <cp:lastModifiedBy>Darin Carter</cp:lastModifiedBy>
  <cp:revision>83</cp:revision>
  <dcterms:created xsi:type="dcterms:W3CDTF">2007-03-04T16:09:39Z</dcterms:created>
  <dcterms:modified xsi:type="dcterms:W3CDTF">2020-02-04T00:47:03Z</dcterms:modified>
</cp:coreProperties>
</file>